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31" r:id="rId55"/>
    <p:sldId id="332" r:id="rId56"/>
    <p:sldId id="333" r:id="rId57"/>
    <p:sldId id="334" r:id="rId58"/>
    <p:sldId id="335" r:id="rId59"/>
    <p:sldId id="336" r:id="rId60"/>
    <p:sldId id="337" r:id="rId61"/>
  </p:sldIdLst>
  <p:sldSz cx="18288000" cy="10287000"/>
  <p:notesSz cx="6858000" cy="9144000"/>
  <p:embeddedFontLst>
    <p:embeddedFont>
      <p:font typeface="Calibri" panose="020F0502020204030204" pitchFamily="34" charset="0"/>
      <p:regular r:id="rId62"/>
      <p:bold r:id="rId63"/>
      <p:italic r:id="rId64"/>
      <p:boldItalic r:id="rId65"/>
    </p:embeddedFont>
    <p:embeddedFont>
      <p:font typeface="Simplified Arabic" panose="02020603050405020304" pitchFamily="18" charset="-78"/>
      <p:regular r:id="rId66"/>
      <p:bold r:id="rId67"/>
    </p:embeddedFont>
    <p:embeddedFont>
      <p:font typeface="TT Norms Bold" panose="020B0604020202020204"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09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28-Apr-25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28-Apr-25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28-Apr-25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28-Apr-25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microsoft.com/office/2007/relationships/hdphoto" Target="../media/hdphoto3.wdp"/><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6.jpeg"/><Relationship Id="rId5" Type="http://schemas.openxmlformats.org/officeDocument/2006/relationships/image" Target="../media/image25.png"/><Relationship Id="rId10" Type="http://schemas.microsoft.com/office/2007/relationships/hdphoto" Target="../media/hdphoto2.wdp"/><Relationship Id="rId4" Type="http://schemas.openxmlformats.org/officeDocument/2006/relationships/image" Target="../media/image24.svg"/><Relationship Id="rId9" Type="http://schemas.openxmlformats.org/officeDocument/2006/relationships/image" Target="../media/image35.jpeg"/></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microsoft.com/office/2007/relationships/hdphoto" Target="../media/hdphoto5.wdp"/><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8.jpeg"/><Relationship Id="rId5" Type="http://schemas.openxmlformats.org/officeDocument/2006/relationships/image" Target="../media/image25.png"/><Relationship Id="rId10" Type="http://schemas.microsoft.com/office/2007/relationships/hdphoto" Target="../media/hdphoto4.wdp"/><Relationship Id="rId4" Type="http://schemas.openxmlformats.org/officeDocument/2006/relationships/image" Target="../media/image24.svg"/><Relationship Id="rId9"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28.sv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28.svg"/><Relationship Id="rId2"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28.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28.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7" Type="http://schemas.openxmlformats.org/officeDocument/2006/relationships/image" Target="../media/image28.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28.sv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7" Type="http://schemas.openxmlformats.org/officeDocument/2006/relationships/image" Target="../media/image28.sv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microsoft.com/office/2007/relationships/hdphoto" Target="../media/hdphoto13.wdp"/><Relationship Id="rId7" Type="http://schemas.openxmlformats.org/officeDocument/2006/relationships/image" Target="../media/image28.sv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28.sv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5.wdp"/><Relationship Id="rId7" Type="http://schemas.openxmlformats.org/officeDocument/2006/relationships/image" Target="../media/image26.svg"/><Relationship Id="rId2" Type="http://schemas.openxmlformats.org/officeDocument/2006/relationships/image" Target="../media/image49.jpeg"/><Relationship Id="rId1" Type="http://schemas.openxmlformats.org/officeDocument/2006/relationships/slideLayout" Target="../slideLayouts/slideLayout4.xml"/><Relationship Id="rId6" Type="http://schemas.openxmlformats.org/officeDocument/2006/relationships/image" Target="../media/image25.png"/><Relationship Id="rId5" Type="http://schemas.microsoft.com/office/2007/relationships/hdphoto" Target="../media/hdphoto16.wdp"/><Relationship Id="rId4" Type="http://schemas.openxmlformats.org/officeDocument/2006/relationships/image" Target="../media/image50.jpeg"/><Relationship Id="rId9"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image" Target="../media/image28.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8.wdp"/><Relationship Id="rId7" Type="http://schemas.openxmlformats.org/officeDocument/2006/relationships/image" Target="../media/image26.sv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9.wdp"/><Relationship Id="rId4" Type="http://schemas.openxmlformats.org/officeDocument/2006/relationships/image" Target="../media/image53.png"/><Relationship Id="rId9"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microsoft.com/office/2007/relationships/hdphoto" Target="../media/hdphoto20.wdp"/><Relationship Id="rId7" Type="http://schemas.openxmlformats.org/officeDocument/2006/relationships/image" Target="../media/image28.svg"/><Relationship Id="rId2" Type="http://schemas.openxmlformats.org/officeDocument/2006/relationships/image" Target="../media/image54.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21.wdp"/><Relationship Id="rId7" Type="http://schemas.openxmlformats.org/officeDocument/2006/relationships/image" Target="../media/image26.sv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22.wdp"/><Relationship Id="rId4" Type="http://schemas.openxmlformats.org/officeDocument/2006/relationships/image" Target="../media/image56.png"/><Relationship Id="rId9" Type="http://schemas.openxmlformats.org/officeDocument/2006/relationships/image" Target="../media/image28.svg"/></Relationships>
</file>

<file path=ppt/slides/_rels/slide28.xml.rels><?xml version="1.0" encoding="UTF-8" standalone="yes"?>
<Relationships xmlns="http://schemas.openxmlformats.org/package/2006/relationships"><Relationship Id="rId3" Type="http://schemas.microsoft.com/office/2007/relationships/hdphoto" Target="../media/hdphoto23.wdp"/><Relationship Id="rId7" Type="http://schemas.openxmlformats.org/officeDocument/2006/relationships/image" Target="../media/image28.sv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microsoft.com/office/2007/relationships/hdphoto" Target="../media/hdphoto24.wdp"/><Relationship Id="rId7" Type="http://schemas.openxmlformats.org/officeDocument/2006/relationships/image" Target="../media/image28.sv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30.xml.rels><?xml version="1.0" encoding="UTF-8" standalone="yes"?>
<Relationships xmlns="http://schemas.openxmlformats.org/package/2006/relationships"><Relationship Id="rId3" Type="http://schemas.microsoft.com/office/2007/relationships/hdphoto" Target="../media/hdphoto25.wdp"/><Relationship Id="rId7" Type="http://schemas.openxmlformats.org/officeDocument/2006/relationships/image" Target="../media/image28.sv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microsoft.com/office/2007/relationships/hdphoto" Target="../media/hdphoto26.wdp"/><Relationship Id="rId7" Type="http://schemas.openxmlformats.org/officeDocument/2006/relationships/image" Target="../media/image28.sv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3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3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3.png"/></Relationships>
</file>

<file path=ppt/slides/_rels/slide3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4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6.png"/></Relationships>
</file>

<file path=ppt/slides/_rels/slide4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9.png"/></Relationships>
</file>

<file path=ppt/slides/_rels/slide4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4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70.png"/></Relationships>
</file>

<file path=ppt/slides/_rels/slide4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71.png"/></Relationships>
</file>

<file path=ppt/slides/_rels/slide4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72.png"/></Relationships>
</file>

<file path=ppt/slides/_rels/slide4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3" Type="http://schemas.openxmlformats.org/officeDocument/2006/relationships/image" Target="../media/image73.jpeg"/><Relationship Id="rId7" Type="http://schemas.openxmlformats.org/officeDocument/2006/relationships/image" Target="../media/image77.svg"/><Relationship Id="rId12"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4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50.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5.png"/></Relationships>
</file>

<file path=ppt/slides/_rels/slide5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52.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7.png"/></Relationships>
</file>

<file path=ppt/slides/_rels/slide53.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8.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9.png"/></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55.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56.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1.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57.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2.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58.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3.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59.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31.png"/></Relationships>
</file>

<file path=ppt/slides/_rels/slide60.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81.svg"/><Relationship Id="rId18" Type="http://schemas.openxmlformats.org/officeDocument/2006/relationships/image" Target="../media/image106.jpeg"/><Relationship Id="rId3" Type="http://schemas.openxmlformats.org/officeDocument/2006/relationships/image" Target="../media/image25.png"/><Relationship Id="rId21" Type="http://schemas.openxmlformats.org/officeDocument/2006/relationships/image" Target="../media/image109.png"/><Relationship Id="rId7" Type="http://schemas.openxmlformats.org/officeDocument/2006/relationships/image" Target="../media/image97.png"/><Relationship Id="rId12" Type="http://schemas.openxmlformats.org/officeDocument/2006/relationships/image" Target="../media/image80.png"/><Relationship Id="rId17" Type="http://schemas.openxmlformats.org/officeDocument/2006/relationships/image" Target="../media/image105.jpeg"/><Relationship Id="rId2" Type="http://schemas.openxmlformats.org/officeDocument/2006/relationships/image" Target="../media/image1.jpeg"/><Relationship Id="rId16" Type="http://schemas.openxmlformats.org/officeDocument/2006/relationships/image" Target="../media/image104.jpeg"/><Relationship Id="rId20" Type="http://schemas.openxmlformats.org/officeDocument/2006/relationships/image" Target="../media/image108.svg"/><Relationship Id="rId1" Type="http://schemas.openxmlformats.org/officeDocument/2006/relationships/slideLayout" Target="../slideLayouts/slideLayout7.xml"/><Relationship Id="rId6" Type="http://schemas.openxmlformats.org/officeDocument/2006/relationships/image" Target="../media/image96.svg"/><Relationship Id="rId11" Type="http://schemas.openxmlformats.org/officeDocument/2006/relationships/image" Target="../media/image101.jpeg"/><Relationship Id="rId5" Type="http://schemas.openxmlformats.org/officeDocument/2006/relationships/image" Target="../media/image95.png"/><Relationship Id="rId15" Type="http://schemas.openxmlformats.org/officeDocument/2006/relationships/image" Target="../media/image103.svg"/><Relationship Id="rId10" Type="http://schemas.openxmlformats.org/officeDocument/2006/relationships/image" Target="../media/image100.svg"/><Relationship Id="rId19" Type="http://schemas.openxmlformats.org/officeDocument/2006/relationships/image" Target="../media/image107.png"/><Relationship Id="rId4" Type="http://schemas.openxmlformats.org/officeDocument/2006/relationships/image" Target="../media/image26.svg"/><Relationship Id="rId9" Type="http://schemas.openxmlformats.org/officeDocument/2006/relationships/image" Target="../media/image99.png"/><Relationship Id="rId14" Type="http://schemas.openxmlformats.org/officeDocument/2006/relationships/image" Target="../media/image102.png"/><Relationship Id="rId22" Type="http://schemas.openxmlformats.org/officeDocument/2006/relationships/image" Target="../media/image110.sv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3.png"/><Relationship Id="rId4" Type="http://schemas.openxmlformats.org/officeDocument/2006/relationships/image" Target="../media/image24.sv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9334500" y="-443877"/>
            <a:ext cx="13168026" cy="11316273"/>
            <a:chOff x="0" y="0"/>
            <a:chExt cx="812800" cy="698500"/>
          </a:xfrm>
        </p:grpSpPr>
        <p:sp>
          <p:nvSpPr>
            <p:cNvPr id="4" name="Freeform 4"/>
            <p:cNvSpPr/>
            <p:nvPr/>
          </p:nvSpPr>
          <p:spPr>
            <a:xfrm>
              <a:off x="3387" y="0"/>
              <a:ext cx="806026" cy="698500"/>
            </a:xfrm>
            <a:custGeom>
              <a:avLst/>
              <a:gdLst/>
              <a:ahLst/>
              <a:cxnLst/>
              <a:rect l="l" t="t" r="r" b="b"/>
              <a:pathLst>
                <a:path w="806026" h="698500">
                  <a:moveTo>
                    <a:pt x="800543" y="364495"/>
                  </a:moveTo>
                  <a:lnTo>
                    <a:pt x="615083" y="683255"/>
                  </a:lnTo>
                  <a:cubicBezTo>
                    <a:pt x="609591" y="692693"/>
                    <a:pt x="599495" y="698500"/>
                    <a:pt x="588575" y="698500"/>
                  </a:cubicBezTo>
                  <a:lnTo>
                    <a:pt x="217451" y="698500"/>
                  </a:lnTo>
                  <a:cubicBezTo>
                    <a:pt x="206531" y="698500"/>
                    <a:pt x="196435" y="692693"/>
                    <a:pt x="190943" y="683255"/>
                  </a:cubicBezTo>
                  <a:lnTo>
                    <a:pt x="5483" y="364495"/>
                  </a:lnTo>
                  <a:cubicBezTo>
                    <a:pt x="0" y="355071"/>
                    <a:pt x="0" y="343429"/>
                    <a:pt x="5483" y="334005"/>
                  </a:cubicBezTo>
                  <a:lnTo>
                    <a:pt x="190943" y="15245"/>
                  </a:lnTo>
                  <a:cubicBezTo>
                    <a:pt x="196435" y="5807"/>
                    <a:pt x="206531" y="0"/>
                    <a:pt x="217451" y="0"/>
                  </a:cubicBezTo>
                  <a:lnTo>
                    <a:pt x="588575" y="0"/>
                  </a:lnTo>
                  <a:cubicBezTo>
                    <a:pt x="599495" y="0"/>
                    <a:pt x="609591" y="5807"/>
                    <a:pt x="615083" y="15245"/>
                  </a:cubicBezTo>
                  <a:lnTo>
                    <a:pt x="800543" y="334005"/>
                  </a:lnTo>
                  <a:cubicBezTo>
                    <a:pt x="806026" y="343429"/>
                    <a:pt x="806026" y="355071"/>
                    <a:pt x="800543" y="364495"/>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grpSp>
        <p:nvGrpSpPr>
          <p:cNvPr id="6" name="Group 6"/>
          <p:cNvGrpSpPr/>
          <p:nvPr/>
        </p:nvGrpSpPr>
        <p:grpSpPr>
          <a:xfrm>
            <a:off x="9886950" y="-2642796"/>
            <a:ext cx="13708112" cy="11783448"/>
            <a:chOff x="0" y="0"/>
            <a:chExt cx="812800" cy="698680"/>
          </a:xfrm>
        </p:grpSpPr>
        <p:sp>
          <p:nvSpPr>
            <p:cNvPr id="7" name="Freeform 7"/>
            <p:cNvSpPr/>
            <p:nvPr/>
          </p:nvSpPr>
          <p:spPr>
            <a:xfrm>
              <a:off x="3253" y="0"/>
              <a:ext cx="806295" cy="698680"/>
            </a:xfrm>
            <a:custGeom>
              <a:avLst/>
              <a:gdLst/>
              <a:ahLst/>
              <a:cxnLst/>
              <a:rect l="l" t="t" r="r" b="b"/>
              <a:pathLst>
                <a:path w="806295" h="698680">
                  <a:moveTo>
                    <a:pt x="801028" y="363986"/>
                  </a:moveTo>
                  <a:lnTo>
                    <a:pt x="614866" y="684035"/>
                  </a:lnTo>
                  <a:cubicBezTo>
                    <a:pt x="609592" y="693102"/>
                    <a:pt x="599894" y="698680"/>
                    <a:pt x="589404" y="698680"/>
                  </a:cubicBezTo>
                  <a:lnTo>
                    <a:pt x="216890" y="698680"/>
                  </a:lnTo>
                  <a:cubicBezTo>
                    <a:pt x="206400" y="698680"/>
                    <a:pt x="196702" y="693102"/>
                    <a:pt x="191428" y="684035"/>
                  </a:cubicBezTo>
                  <a:lnTo>
                    <a:pt x="5266" y="363986"/>
                  </a:lnTo>
                  <a:cubicBezTo>
                    <a:pt x="0" y="354932"/>
                    <a:pt x="0" y="343748"/>
                    <a:pt x="5266" y="334694"/>
                  </a:cubicBezTo>
                  <a:lnTo>
                    <a:pt x="191428" y="14646"/>
                  </a:lnTo>
                  <a:cubicBezTo>
                    <a:pt x="196702" y="5578"/>
                    <a:pt x="206400" y="0"/>
                    <a:pt x="216890" y="0"/>
                  </a:cubicBezTo>
                  <a:lnTo>
                    <a:pt x="589404" y="0"/>
                  </a:lnTo>
                  <a:cubicBezTo>
                    <a:pt x="599894" y="0"/>
                    <a:pt x="609592" y="5578"/>
                    <a:pt x="614866" y="14646"/>
                  </a:cubicBezTo>
                  <a:lnTo>
                    <a:pt x="801028" y="334694"/>
                  </a:lnTo>
                  <a:cubicBezTo>
                    <a:pt x="806294" y="343748"/>
                    <a:pt x="806294" y="354932"/>
                    <a:pt x="801028" y="363986"/>
                  </a:cubicBezTo>
                  <a:close/>
                </a:path>
              </a:pathLst>
            </a:custGeom>
            <a:solidFill>
              <a:srgbClr val="DDC4CF"/>
            </a:solidFill>
          </p:spPr>
        </p:sp>
        <p:sp>
          <p:nvSpPr>
            <p:cNvPr id="8" name="TextBox 8"/>
            <p:cNvSpPr txBox="1"/>
            <p:nvPr/>
          </p:nvSpPr>
          <p:spPr>
            <a:xfrm>
              <a:off x="114300" y="-66675"/>
              <a:ext cx="584200" cy="765355"/>
            </a:xfrm>
            <a:prstGeom prst="rect">
              <a:avLst/>
            </a:prstGeom>
          </p:spPr>
          <p:txBody>
            <a:bodyPr lIns="50800" tIns="50800" rIns="50800" bIns="50800" rtlCol="0" anchor="ctr"/>
            <a:lstStyle/>
            <a:p>
              <a:pPr algn="ctr">
                <a:lnSpc>
                  <a:spcPts val="3750"/>
                </a:lnSpc>
              </a:pPr>
              <a:endParaRPr/>
            </a:p>
          </p:txBody>
        </p:sp>
      </p:grpSp>
      <p:grpSp>
        <p:nvGrpSpPr>
          <p:cNvPr id="9" name="Group 9"/>
          <p:cNvGrpSpPr/>
          <p:nvPr/>
        </p:nvGrpSpPr>
        <p:grpSpPr>
          <a:xfrm>
            <a:off x="-3349299" y="-2840784"/>
            <a:ext cx="5114374" cy="4395165"/>
            <a:chOff x="0" y="0"/>
            <a:chExt cx="812800" cy="698500"/>
          </a:xfrm>
        </p:grpSpPr>
        <p:sp>
          <p:nvSpPr>
            <p:cNvPr id="10" name="Freeform 10"/>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B66E95"/>
            </a:solidFill>
          </p:spPr>
        </p:sp>
        <p:sp>
          <p:nvSpPr>
            <p:cNvPr id="11" name="TextBox 11"/>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grpSp>
        <p:nvGrpSpPr>
          <p:cNvPr id="12" name="Group 12"/>
          <p:cNvGrpSpPr/>
          <p:nvPr/>
        </p:nvGrpSpPr>
        <p:grpSpPr>
          <a:xfrm>
            <a:off x="8781393" y="7918934"/>
            <a:ext cx="4883744" cy="4273276"/>
            <a:chOff x="0" y="0"/>
            <a:chExt cx="812800" cy="711200"/>
          </a:xfrm>
        </p:grpSpPr>
        <p:sp>
          <p:nvSpPr>
            <p:cNvPr id="13" name="Freeform 13"/>
            <p:cNvSpPr/>
            <p:nvPr/>
          </p:nvSpPr>
          <p:spPr>
            <a:xfrm>
              <a:off x="24952" y="36798"/>
              <a:ext cx="762896" cy="674402"/>
            </a:xfrm>
            <a:custGeom>
              <a:avLst/>
              <a:gdLst/>
              <a:ahLst/>
              <a:cxnLst/>
              <a:rect l="l" t="t" r="r" b="b"/>
              <a:pathLst>
                <a:path w="762896" h="674402">
                  <a:moveTo>
                    <a:pt x="412908" y="18257"/>
                  </a:moveTo>
                  <a:lnTo>
                    <a:pt x="756388" y="619347"/>
                  </a:lnTo>
                  <a:cubicBezTo>
                    <a:pt x="762896" y="630736"/>
                    <a:pt x="762849" y="644728"/>
                    <a:pt x="756265" y="656074"/>
                  </a:cubicBezTo>
                  <a:cubicBezTo>
                    <a:pt x="749681" y="667419"/>
                    <a:pt x="737556" y="674402"/>
                    <a:pt x="724438" y="674402"/>
                  </a:cubicBezTo>
                  <a:lnTo>
                    <a:pt x="38458" y="674402"/>
                  </a:lnTo>
                  <a:cubicBezTo>
                    <a:pt x="25340" y="674402"/>
                    <a:pt x="13215" y="667419"/>
                    <a:pt x="6631" y="656074"/>
                  </a:cubicBezTo>
                  <a:cubicBezTo>
                    <a:pt x="47" y="644728"/>
                    <a:pt x="0" y="630736"/>
                    <a:pt x="6508" y="619347"/>
                  </a:cubicBezTo>
                  <a:lnTo>
                    <a:pt x="349988" y="18257"/>
                  </a:lnTo>
                  <a:cubicBezTo>
                    <a:pt x="356439" y="6967"/>
                    <a:pt x="368445" y="0"/>
                    <a:pt x="381448" y="0"/>
                  </a:cubicBezTo>
                  <a:cubicBezTo>
                    <a:pt x="394451" y="0"/>
                    <a:pt x="406457" y="6967"/>
                    <a:pt x="412908" y="18257"/>
                  </a:cubicBezTo>
                  <a:close/>
                </a:path>
              </a:pathLst>
            </a:custGeom>
            <a:solidFill>
              <a:srgbClr val="602444">
                <a:alpha val="89804"/>
              </a:srgbClr>
            </a:solidFill>
          </p:spPr>
        </p:sp>
        <p:sp>
          <p:nvSpPr>
            <p:cNvPr id="14" name="TextBox 14"/>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15" name="Freeform 15"/>
          <p:cNvSpPr/>
          <p:nvPr/>
        </p:nvSpPr>
        <p:spPr>
          <a:xfrm>
            <a:off x="15185256" y="9686925"/>
            <a:ext cx="3111500" cy="1221264"/>
          </a:xfrm>
          <a:custGeom>
            <a:avLst/>
            <a:gdLst/>
            <a:ahLst/>
            <a:cxnLst/>
            <a:rect l="l" t="t" r="r" b="b"/>
            <a:pathLst>
              <a:path w="3111500" h="1221264">
                <a:moveTo>
                  <a:pt x="0" y="0"/>
                </a:moveTo>
                <a:lnTo>
                  <a:pt x="3111500" y="0"/>
                </a:lnTo>
                <a:lnTo>
                  <a:pt x="3111500" y="1221263"/>
                </a:lnTo>
                <a:lnTo>
                  <a:pt x="0" y="12212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rot="-10800000">
            <a:off x="9733712" y="-1378656"/>
            <a:ext cx="3352042" cy="2933037"/>
            <a:chOff x="0" y="0"/>
            <a:chExt cx="812800" cy="711200"/>
          </a:xfrm>
        </p:grpSpPr>
        <p:sp>
          <p:nvSpPr>
            <p:cNvPr id="17" name="Freeform 17"/>
            <p:cNvSpPr/>
            <p:nvPr/>
          </p:nvSpPr>
          <p:spPr>
            <a:xfrm>
              <a:off x="27265" y="40210"/>
              <a:ext cx="758270" cy="670990"/>
            </a:xfrm>
            <a:custGeom>
              <a:avLst/>
              <a:gdLst/>
              <a:ahLst/>
              <a:cxnLst/>
              <a:rect l="l" t="t" r="r" b="b"/>
              <a:pathLst>
                <a:path w="758270" h="670990">
                  <a:moveTo>
                    <a:pt x="413512" y="19949"/>
                  </a:moveTo>
                  <a:lnTo>
                    <a:pt x="751158" y="610831"/>
                  </a:lnTo>
                  <a:cubicBezTo>
                    <a:pt x="758270" y="623276"/>
                    <a:pt x="758219" y="638565"/>
                    <a:pt x="751024" y="650963"/>
                  </a:cubicBezTo>
                  <a:cubicBezTo>
                    <a:pt x="743830" y="663360"/>
                    <a:pt x="730580" y="670990"/>
                    <a:pt x="716247" y="670990"/>
                  </a:cubicBezTo>
                  <a:lnTo>
                    <a:pt x="42023" y="670990"/>
                  </a:lnTo>
                  <a:cubicBezTo>
                    <a:pt x="27690" y="670990"/>
                    <a:pt x="14440" y="663360"/>
                    <a:pt x="7246" y="650963"/>
                  </a:cubicBezTo>
                  <a:cubicBezTo>
                    <a:pt x="51" y="638565"/>
                    <a:pt x="0" y="623276"/>
                    <a:pt x="7112" y="610831"/>
                  </a:cubicBezTo>
                  <a:lnTo>
                    <a:pt x="344758" y="19949"/>
                  </a:lnTo>
                  <a:cubicBezTo>
                    <a:pt x="351808" y="7613"/>
                    <a:pt x="364927" y="0"/>
                    <a:pt x="379135" y="0"/>
                  </a:cubicBezTo>
                  <a:cubicBezTo>
                    <a:pt x="393343" y="0"/>
                    <a:pt x="406462" y="7613"/>
                    <a:pt x="413512" y="19949"/>
                  </a:cubicBezTo>
                  <a:close/>
                </a:path>
              </a:pathLst>
            </a:custGeom>
            <a:solidFill>
              <a:srgbClr val="DDC4CF">
                <a:alpha val="89804"/>
              </a:srgbClr>
            </a:solidFill>
          </p:spPr>
        </p:sp>
        <p:sp>
          <p:nvSpPr>
            <p:cNvPr id="18" name="TextBox 18"/>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19" name="Freeform 19"/>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15615187" y="-2501277"/>
            <a:ext cx="4656068" cy="4114800"/>
          </a:xfrm>
          <a:custGeom>
            <a:avLst/>
            <a:gdLst/>
            <a:ahLst/>
            <a:cxnLst/>
            <a:rect l="l" t="t" r="r" b="b"/>
            <a:pathLst>
              <a:path w="4656068" h="4114800">
                <a:moveTo>
                  <a:pt x="0" y="0"/>
                </a:moveTo>
                <a:lnTo>
                  <a:pt x="4656068" y="0"/>
                </a:lnTo>
                <a:lnTo>
                  <a:pt x="46560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15185256" y="-339102"/>
            <a:ext cx="3111500" cy="1221264"/>
          </a:xfrm>
          <a:custGeom>
            <a:avLst/>
            <a:gdLst/>
            <a:ahLst/>
            <a:cxnLst/>
            <a:rect l="l" t="t" r="r" b="b"/>
            <a:pathLst>
              <a:path w="3111500" h="1221264">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9779036" y="882162"/>
            <a:ext cx="7486261" cy="6878003"/>
          </a:xfrm>
          <a:custGeom>
            <a:avLst/>
            <a:gdLst/>
            <a:ahLst/>
            <a:cxnLst/>
            <a:rect l="l" t="t" r="r" b="b"/>
            <a:pathLst>
              <a:path w="7486261" h="6878003">
                <a:moveTo>
                  <a:pt x="0" y="0"/>
                </a:moveTo>
                <a:lnTo>
                  <a:pt x="7486261" y="0"/>
                </a:lnTo>
                <a:lnTo>
                  <a:pt x="7486261" y="6878002"/>
                </a:lnTo>
                <a:lnTo>
                  <a:pt x="0" y="687800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nvGrpSpPr>
          <p:cNvPr id="23" name="Group 23"/>
          <p:cNvGrpSpPr/>
          <p:nvPr/>
        </p:nvGrpSpPr>
        <p:grpSpPr>
          <a:xfrm>
            <a:off x="10046427" y="1287867"/>
            <a:ext cx="9137786" cy="7852785"/>
            <a:chOff x="0" y="0"/>
            <a:chExt cx="812800" cy="698500"/>
          </a:xfrm>
        </p:grpSpPr>
        <p:sp>
          <p:nvSpPr>
            <p:cNvPr id="24" name="Freeform 24"/>
            <p:cNvSpPr/>
            <p:nvPr/>
          </p:nvSpPr>
          <p:spPr>
            <a:xfrm>
              <a:off x="6508" y="0"/>
              <a:ext cx="799785" cy="698500"/>
            </a:xfrm>
            <a:custGeom>
              <a:avLst/>
              <a:gdLst/>
              <a:ahLst/>
              <a:cxnLst/>
              <a:rect l="l" t="t" r="r" b="b"/>
              <a:pathLst>
                <a:path w="799785" h="698500">
                  <a:moveTo>
                    <a:pt x="789249" y="378542"/>
                  </a:moveTo>
                  <a:lnTo>
                    <a:pt x="620135" y="669208"/>
                  </a:lnTo>
                  <a:cubicBezTo>
                    <a:pt x="609583" y="687343"/>
                    <a:pt x="590184" y="698500"/>
                    <a:pt x="569202" y="698500"/>
                  </a:cubicBezTo>
                  <a:lnTo>
                    <a:pt x="230582" y="698500"/>
                  </a:lnTo>
                  <a:cubicBezTo>
                    <a:pt x="209600" y="698500"/>
                    <a:pt x="190201" y="687343"/>
                    <a:pt x="179649" y="669208"/>
                  </a:cubicBezTo>
                  <a:lnTo>
                    <a:pt x="10535" y="378542"/>
                  </a:lnTo>
                  <a:cubicBezTo>
                    <a:pt x="0" y="360435"/>
                    <a:pt x="0" y="338065"/>
                    <a:pt x="10535" y="319958"/>
                  </a:cubicBezTo>
                  <a:lnTo>
                    <a:pt x="179649" y="29293"/>
                  </a:lnTo>
                  <a:cubicBezTo>
                    <a:pt x="190201" y="11157"/>
                    <a:pt x="209600" y="0"/>
                    <a:pt x="230582" y="0"/>
                  </a:cubicBezTo>
                  <a:lnTo>
                    <a:pt x="569202" y="0"/>
                  </a:lnTo>
                  <a:cubicBezTo>
                    <a:pt x="590184" y="0"/>
                    <a:pt x="609583" y="11157"/>
                    <a:pt x="620135" y="29293"/>
                  </a:cubicBezTo>
                  <a:lnTo>
                    <a:pt x="789249" y="319958"/>
                  </a:lnTo>
                  <a:cubicBezTo>
                    <a:pt x="799784" y="338065"/>
                    <a:pt x="799784" y="360435"/>
                    <a:pt x="789249" y="378542"/>
                  </a:cubicBezTo>
                  <a:close/>
                </a:path>
              </a:pathLst>
            </a:custGeom>
            <a:solidFill>
              <a:srgbClr val="B66E95"/>
            </a:solidFill>
          </p:spPr>
        </p:sp>
        <p:sp>
          <p:nvSpPr>
            <p:cNvPr id="25" name="TextBox 25"/>
            <p:cNvSpPr txBox="1"/>
            <p:nvPr/>
          </p:nvSpPr>
          <p:spPr>
            <a:xfrm>
              <a:off x="114300" y="-66675"/>
              <a:ext cx="584200" cy="765175"/>
            </a:xfrm>
            <a:prstGeom prst="rect">
              <a:avLst/>
            </a:prstGeom>
          </p:spPr>
          <p:txBody>
            <a:bodyPr lIns="61771" tIns="61771" rIns="61771" bIns="61771" rtlCol="0" anchor="ctr"/>
            <a:lstStyle/>
            <a:p>
              <a:pPr algn="ctr">
                <a:lnSpc>
                  <a:spcPts val="3750"/>
                </a:lnSpc>
              </a:pPr>
              <a:endParaRPr/>
            </a:p>
          </p:txBody>
        </p:sp>
      </p:grpSp>
      <p:grpSp>
        <p:nvGrpSpPr>
          <p:cNvPr id="26" name="Group 26"/>
          <p:cNvGrpSpPr/>
          <p:nvPr/>
        </p:nvGrpSpPr>
        <p:grpSpPr>
          <a:xfrm>
            <a:off x="10363840" y="1560644"/>
            <a:ext cx="10502693" cy="7307231"/>
            <a:chOff x="0" y="0"/>
            <a:chExt cx="1003955" cy="698500"/>
          </a:xfrm>
        </p:grpSpPr>
        <p:sp>
          <p:nvSpPr>
            <p:cNvPr id="27" name="Freeform 27"/>
            <p:cNvSpPr/>
            <p:nvPr/>
          </p:nvSpPr>
          <p:spPr>
            <a:xfrm>
              <a:off x="4246" y="0"/>
              <a:ext cx="995462" cy="698500"/>
            </a:xfrm>
            <a:custGeom>
              <a:avLst/>
              <a:gdLst/>
              <a:ahLst/>
              <a:cxnLst/>
              <a:rect l="l" t="t" r="r" b="b"/>
              <a:pathLst>
                <a:path w="995462" h="698500">
                  <a:moveTo>
                    <a:pt x="988588" y="368364"/>
                  </a:moveTo>
                  <a:lnTo>
                    <a:pt x="807630" y="679386"/>
                  </a:lnTo>
                  <a:cubicBezTo>
                    <a:pt x="800745" y="691220"/>
                    <a:pt x="788086" y="698500"/>
                    <a:pt x="774395" y="698500"/>
                  </a:cubicBezTo>
                  <a:lnTo>
                    <a:pt x="221068" y="698500"/>
                  </a:lnTo>
                  <a:cubicBezTo>
                    <a:pt x="207377" y="698500"/>
                    <a:pt x="194718" y="691220"/>
                    <a:pt x="187833" y="679386"/>
                  </a:cubicBezTo>
                  <a:lnTo>
                    <a:pt x="6875" y="368364"/>
                  </a:lnTo>
                  <a:cubicBezTo>
                    <a:pt x="0" y="356549"/>
                    <a:pt x="0" y="341951"/>
                    <a:pt x="6875" y="330136"/>
                  </a:cubicBezTo>
                  <a:lnTo>
                    <a:pt x="187833" y="19114"/>
                  </a:lnTo>
                  <a:cubicBezTo>
                    <a:pt x="194718" y="7280"/>
                    <a:pt x="207377" y="0"/>
                    <a:pt x="221068" y="0"/>
                  </a:cubicBezTo>
                  <a:lnTo>
                    <a:pt x="774395" y="0"/>
                  </a:lnTo>
                  <a:cubicBezTo>
                    <a:pt x="788086" y="0"/>
                    <a:pt x="800745" y="7280"/>
                    <a:pt x="807630" y="19114"/>
                  </a:cubicBezTo>
                  <a:lnTo>
                    <a:pt x="988588" y="330136"/>
                  </a:lnTo>
                  <a:cubicBezTo>
                    <a:pt x="995463" y="341951"/>
                    <a:pt x="995463" y="356549"/>
                    <a:pt x="988588" y="368364"/>
                  </a:cubicBezTo>
                  <a:close/>
                </a:path>
              </a:pathLst>
            </a:custGeom>
            <a:blipFill>
              <a:blip r:embed="rId11"/>
              <a:stretch>
                <a:fillRect l="-19370" r="-19370"/>
              </a:stretch>
            </a:blipFill>
            <a:ln w="209550" cap="rnd">
              <a:solidFill>
                <a:srgbClr val="FFFFFF"/>
              </a:solidFill>
              <a:prstDash val="solid"/>
              <a:round/>
            </a:ln>
          </p:spPr>
        </p:sp>
      </p:grpSp>
      <p:sp>
        <p:nvSpPr>
          <p:cNvPr id="28" name="Freeform 28"/>
          <p:cNvSpPr/>
          <p:nvPr/>
        </p:nvSpPr>
        <p:spPr>
          <a:xfrm>
            <a:off x="1765075" y="7918934"/>
            <a:ext cx="2598101" cy="795950"/>
          </a:xfrm>
          <a:custGeom>
            <a:avLst/>
            <a:gdLst/>
            <a:ahLst/>
            <a:cxnLst/>
            <a:rect l="l" t="t" r="r" b="b"/>
            <a:pathLst>
              <a:path w="2598101" h="795950">
                <a:moveTo>
                  <a:pt x="0" y="0"/>
                </a:moveTo>
                <a:lnTo>
                  <a:pt x="2598101" y="0"/>
                </a:lnTo>
                <a:lnTo>
                  <a:pt x="2598101" y="795950"/>
                </a:lnTo>
                <a:lnTo>
                  <a:pt x="0" y="795950"/>
                </a:lnTo>
                <a:lnTo>
                  <a:pt x="0" y="0"/>
                </a:lnTo>
                <a:close/>
              </a:path>
            </a:pathLst>
          </a:custGeom>
          <a:blipFill>
            <a:blip r:embed="rId12"/>
            <a:stretch>
              <a:fillRect/>
            </a:stretch>
          </a:blipFill>
        </p:spPr>
      </p:sp>
      <p:sp>
        <p:nvSpPr>
          <p:cNvPr id="29" name="Freeform 29"/>
          <p:cNvSpPr/>
          <p:nvPr/>
        </p:nvSpPr>
        <p:spPr>
          <a:xfrm>
            <a:off x="7065181" y="7273754"/>
            <a:ext cx="2269319" cy="2086309"/>
          </a:xfrm>
          <a:custGeom>
            <a:avLst/>
            <a:gdLst/>
            <a:ahLst/>
            <a:cxnLst/>
            <a:rect l="l" t="t" r="r" b="b"/>
            <a:pathLst>
              <a:path w="2269319" h="2086309">
                <a:moveTo>
                  <a:pt x="0" y="0"/>
                </a:moveTo>
                <a:lnTo>
                  <a:pt x="2269319" y="0"/>
                </a:lnTo>
                <a:lnTo>
                  <a:pt x="2269319" y="2086310"/>
                </a:lnTo>
                <a:lnTo>
                  <a:pt x="0" y="2086310"/>
                </a:lnTo>
                <a:lnTo>
                  <a:pt x="0" y="0"/>
                </a:lnTo>
                <a:close/>
              </a:path>
            </a:pathLst>
          </a:custGeom>
          <a:blipFill>
            <a:blip r:embed="rId13"/>
            <a:stretch>
              <a:fillRect/>
            </a:stretch>
          </a:blipFill>
        </p:spPr>
      </p:sp>
      <p:sp>
        <p:nvSpPr>
          <p:cNvPr id="30" name="TextBox 30"/>
          <p:cNvSpPr txBox="1"/>
          <p:nvPr/>
        </p:nvSpPr>
        <p:spPr>
          <a:xfrm>
            <a:off x="1174750" y="3482965"/>
            <a:ext cx="8159750" cy="1806575"/>
          </a:xfrm>
          <a:prstGeom prst="rect">
            <a:avLst/>
          </a:prstGeom>
        </p:spPr>
        <p:txBody>
          <a:bodyPr lIns="0" tIns="0" rIns="0" bIns="0" rtlCol="0" anchor="t">
            <a:spAutoFit/>
          </a:bodyPr>
          <a:lstStyle/>
          <a:p>
            <a:pPr algn="l">
              <a:lnSpc>
                <a:spcPts val="6999"/>
              </a:lnSpc>
            </a:pPr>
            <a:r>
              <a:rPr lang="en-US" sz="6999" b="1">
                <a:solidFill>
                  <a:srgbClr val="602444"/>
                </a:solidFill>
                <a:latin typeface="TT Norms Bold"/>
                <a:ea typeface="TT Norms Bold"/>
                <a:cs typeface="TT Norms Bold"/>
                <a:sym typeface="TT Norms Bold"/>
              </a:rPr>
              <a:t>ODOO IMPLEMENTAION</a:t>
            </a:r>
          </a:p>
        </p:txBody>
      </p:sp>
      <p:sp>
        <p:nvSpPr>
          <p:cNvPr id="31" name="TextBox 31"/>
          <p:cNvSpPr txBox="1"/>
          <p:nvPr/>
        </p:nvSpPr>
        <p:spPr>
          <a:xfrm>
            <a:off x="1174750" y="5749327"/>
            <a:ext cx="4904101" cy="860424"/>
          </a:xfrm>
          <a:prstGeom prst="rect">
            <a:avLst/>
          </a:prstGeom>
        </p:spPr>
        <p:txBody>
          <a:bodyPr lIns="0" tIns="0" rIns="0" bIns="0" rtlCol="0" anchor="t">
            <a:spAutoFit/>
          </a:bodyPr>
          <a:lstStyle/>
          <a:p>
            <a:pPr algn="l">
              <a:lnSpc>
                <a:spcPts val="3500"/>
              </a:lnSpc>
            </a:pPr>
            <a:r>
              <a:rPr lang="en-US" sz="2500" b="1">
                <a:solidFill>
                  <a:srgbClr val="602444"/>
                </a:solidFill>
                <a:latin typeface="TT Norms Bold"/>
                <a:ea typeface="TT Norms Bold"/>
                <a:cs typeface="TT Norms Bold"/>
                <a:sym typeface="TT Norms Bold"/>
              </a:rPr>
              <a:t>Date: April 28, 2025</a:t>
            </a:r>
          </a:p>
          <a:p>
            <a:pPr algn="l">
              <a:lnSpc>
                <a:spcPts val="3500"/>
              </a:lnSpc>
            </a:pPr>
            <a:r>
              <a:rPr lang="en-US" sz="2500" b="1">
                <a:solidFill>
                  <a:srgbClr val="602444"/>
                </a:solidFill>
                <a:latin typeface="TT Norms Bold"/>
                <a:ea typeface="TT Norms Bold"/>
                <a:cs typeface="TT Norms Bold"/>
                <a:sym typeface="TT Norms Bold"/>
              </a:rPr>
              <a:t>Presenter: Group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TextBox 9"/>
          <p:cNvSpPr txBox="1"/>
          <p:nvPr/>
        </p:nvSpPr>
        <p:spPr>
          <a:xfrm>
            <a:off x="1028700" y="2169023"/>
            <a:ext cx="9867900" cy="971356"/>
          </a:xfrm>
          <a:prstGeom prst="rect">
            <a:avLst/>
          </a:prstGeom>
        </p:spPr>
        <p:txBody>
          <a:bodyPr wrap="square" lIns="0" tIns="0" rIns="0" bIns="0" rtlCol="0" anchor="t">
            <a:spAutoFit/>
          </a:bodyPr>
          <a:lstStyle/>
          <a:p>
            <a:pPr algn="l">
              <a:lnSpc>
                <a:spcPts val="7474"/>
              </a:lnSpc>
            </a:pPr>
            <a:r>
              <a:rPr lang="en-US" sz="6499" b="1" dirty="0">
                <a:solidFill>
                  <a:srgbClr val="602444"/>
                </a:solidFill>
                <a:latin typeface="TT Norms Bold"/>
                <a:ea typeface="TT Norms Bold"/>
                <a:cs typeface="TT Norms Bold"/>
                <a:sym typeface="TT Norms Bold"/>
              </a:rPr>
              <a:t>Fiscal Localization</a:t>
            </a:r>
          </a:p>
        </p:txBody>
      </p:sp>
      <p:pic>
        <p:nvPicPr>
          <p:cNvPr id="10" name="Content Placeholder 4">
            <a:extLst>
              <a:ext uri="{FF2B5EF4-FFF2-40B4-BE49-F238E27FC236}">
                <a16:creationId xmlns:a16="http://schemas.microsoft.com/office/drawing/2014/main" id="{AE21E12E-382A-4B1F-8CFB-57A7B5424F1D}"/>
              </a:ext>
            </a:extLst>
          </p:cNvPr>
          <p:cNvPicPr>
            <a:picLocks/>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45866" y="3618961"/>
            <a:ext cx="14544520" cy="449901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nvGrpSpPr>
          <p:cNvPr id="11" name="Group 3">
            <a:extLst>
              <a:ext uri="{FF2B5EF4-FFF2-40B4-BE49-F238E27FC236}">
                <a16:creationId xmlns:a16="http://schemas.microsoft.com/office/drawing/2014/main" id="{94953215-59AB-4945-940E-C01C4FB9CBFF}"/>
              </a:ext>
            </a:extLst>
          </p:cNvPr>
          <p:cNvGrpSpPr/>
          <p:nvPr/>
        </p:nvGrpSpPr>
        <p:grpSpPr>
          <a:xfrm>
            <a:off x="-3196899" y="-2688384"/>
            <a:ext cx="5114374" cy="4395165"/>
            <a:chOff x="0" y="0"/>
            <a:chExt cx="812800" cy="698500"/>
          </a:xfrm>
        </p:grpSpPr>
        <p:sp>
          <p:nvSpPr>
            <p:cNvPr id="12" name="Freeform 4">
              <a:extLst>
                <a:ext uri="{FF2B5EF4-FFF2-40B4-BE49-F238E27FC236}">
                  <a16:creationId xmlns:a16="http://schemas.microsoft.com/office/drawing/2014/main" id="{BE408E7B-4D8A-4BBD-973C-3E89811795C1}"/>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5">
              <a:extLst>
                <a:ext uri="{FF2B5EF4-FFF2-40B4-BE49-F238E27FC236}">
                  <a16:creationId xmlns:a16="http://schemas.microsoft.com/office/drawing/2014/main" id="{EAEDFD75-BCEA-4B63-AC81-99D7BD94DD4D}"/>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7">
            <a:extLst>
              <a:ext uri="{FF2B5EF4-FFF2-40B4-BE49-F238E27FC236}">
                <a16:creationId xmlns:a16="http://schemas.microsoft.com/office/drawing/2014/main" id="{8544EE04-5724-4B7D-A331-1C41C73F0469}"/>
              </a:ext>
            </a:extLst>
          </p:cNvPr>
          <p:cNvSpPr/>
          <p:nvPr/>
        </p:nvSpPr>
        <p:spPr>
          <a:xfrm rot="2203448">
            <a:off x="16239595" y="-4146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8">
            <a:extLst>
              <a:ext uri="{FF2B5EF4-FFF2-40B4-BE49-F238E27FC236}">
                <a16:creationId xmlns:a16="http://schemas.microsoft.com/office/drawing/2014/main" id="{49C2881A-645A-4362-9EAB-C4A5FBC4B80D}"/>
              </a:ext>
            </a:extLst>
          </p:cNvPr>
          <p:cNvSpPr/>
          <p:nvPr/>
        </p:nvSpPr>
        <p:spPr>
          <a:xfrm rot="-10800000">
            <a:off x="-283341" y="101250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txBody>
          <a:bodyPr/>
          <a:lstStyle/>
          <a:p>
            <a:r>
              <a:rPr lang="en-US" dirty="0"/>
              <a:t>a</a:t>
            </a:r>
          </a:p>
        </p:txBody>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TextBox 9"/>
          <p:cNvSpPr txBox="1"/>
          <p:nvPr/>
        </p:nvSpPr>
        <p:spPr>
          <a:xfrm>
            <a:off x="817742" y="1554381"/>
            <a:ext cx="15412858" cy="971356"/>
          </a:xfrm>
          <a:prstGeom prst="rect">
            <a:avLst/>
          </a:prstGeom>
        </p:spPr>
        <p:txBody>
          <a:bodyPr wrap="square" lIns="0" tIns="0" rIns="0" bIns="0" rtlCol="0" anchor="t">
            <a:spAutoFit/>
          </a:bodyPr>
          <a:lstStyle/>
          <a:p>
            <a:pPr algn="l">
              <a:lnSpc>
                <a:spcPts val="7474"/>
              </a:lnSpc>
            </a:pPr>
            <a:r>
              <a:rPr lang="en-US" sz="6499" b="1" dirty="0">
                <a:solidFill>
                  <a:srgbClr val="602444"/>
                </a:solidFill>
                <a:latin typeface="TT Norms Bold"/>
                <a:ea typeface="TT Norms Bold"/>
                <a:cs typeface="TT Norms Bold"/>
                <a:sym typeface="TT Norms Bold"/>
              </a:rPr>
              <a:t>Stock Valuation/Accounting Method</a:t>
            </a:r>
          </a:p>
        </p:txBody>
      </p:sp>
      <p:pic>
        <p:nvPicPr>
          <p:cNvPr id="10" name="Content Placeholder 4">
            <a:extLst>
              <a:ext uri="{FF2B5EF4-FFF2-40B4-BE49-F238E27FC236}">
                <a16:creationId xmlns:a16="http://schemas.microsoft.com/office/drawing/2014/main" id="{227FD729-2558-4208-BA2E-F64E9B3291E7}"/>
              </a:ext>
            </a:extLst>
          </p:cNvPr>
          <p:cNvPicPr>
            <a:picLocks/>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66799" y="3530619"/>
            <a:ext cx="14386571" cy="197023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1" name="Content Placeholder 5">
            <a:extLst>
              <a:ext uri="{FF2B5EF4-FFF2-40B4-BE49-F238E27FC236}">
                <a16:creationId xmlns:a16="http://schemas.microsoft.com/office/drawing/2014/main" id="{8FB45726-4055-4E4D-9AE3-051EF635078E}"/>
              </a:ext>
            </a:extLst>
          </p:cNvPr>
          <p:cNvPicPr>
            <a:picLocks/>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tretch>
            <a:fillRect/>
          </a:stretch>
        </p:blipFill>
        <p:spPr>
          <a:xfrm>
            <a:off x="1066800" y="4905788"/>
            <a:ext cx="14523586" cy="463043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TextBox 9"/>
          <p:cNvSpPr txBox="1"/>
          <p:nvPr/>
        </p:nvSpPr>
        <p:spPr>
          <a:xfrm>
            <a:off x="1028700" y="2169023"/>
            <a:ext cx="8761330" cy="971356"/>
          </a:xfrm>
          <a:prstGeom prst="rect">
            <a:avLst/>
          </a:prstGeom>
        </p:spPr>
        <p:txBody>
          <a:bodyPr lIns="0" tIns="0" rIns="0" bIns="0" rtlCol="0" anchor="t">
            <a:spAutoFit/>
          </a:bodyPr>
          <a:lstStyle/>
          <a:p>
            <a:pPr algn="l">
              <a:lnSpc>
                <a:spcPts val="7474"/>
              </a:lnSpc>
            </a:pPr>
            <a:r>
              <a:rPr lang="en-US" sz="6499" b="1" dirty="0">
                <a:solidFill>
                  <a:srgbClr val="602444"/>
                </a:solidFill>
                <a:latin typeface="TT Norms Bold"/>
                <a:ea typeface="TT Norms Bold"/>
                <a:cs typeface="TT Norms Bold"/>
                <a:sym typeface="TT Norms Bold"/>
              </a:rPr>
              <a:t>Used Currency</a:t>
            </a:r>
          </a:p>
        </p:txBody>
      </p:sp>
      <p:pic>
        <p:nvPicPr>
          <p:cNvPr id="10" name="Content Placeholder 3">
            <a:extLst>
              <a:ext uri="{FF2B5EF4-FFF2-40B4-BE49-F238E27FC236}">
                <a16:creationId xmlns:a16="http://schemas.microsoft.com/office/drawing/2014/main" id="{32144442-7452-4908-8F3C-77F914D23E76}"/>
              </a:ext>
            </a:extLst>
          </p:cNvPr>
          <p:cNvPicPr>
            <a:picLocks/>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45865" y="3132135"/>
            <a:ext cx="16213435" cy="2849027"/>
          </a:xfrm>
          <a:prstGeom prst="rect">
            <a:avLst/>
          </a:prstGeom>
          <a:ln w="12700">
            <a:solidFill>
              <a:schemeClr val="tx1"/>
            </a:solidFill>
          </a:ln>
        </p:spPr>
      </p:pic>
      <p:pic>
        <p:nvPicPr>
          <p:cNvPr id="11" name="Picture 10">
            <a:extLst>
              <a:ext uri="{FF2B5EF4-FFF2-40B4-BE49-F238E27FC236}">
                <a16:creationId xmlns:a16="http://schemas.microsoft.com/office/drawing/2014/main" id="{2E74C506-58BD-460B-AA7A-9E7B355DBA6B}"/>
              </a:ext>
            </a:extLst>
          </p:cNvPr>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1045865" y="6156483"/>
            <a:ext cx="16288151" cy="2620210"/>
          </a:xfrm>
          <a:prstGeom prst="rect">
            <a:avLst/>
          </a:prstGeom>
          <a:ln w="12700">
            <a:solidFill>
              <a:schemeClr val="tx1"/>
            </a:solidFill>
          </a:ln>
        </p:spPr>
      </p:pic>
      <p:grpSp>
        <p:nvGrpSpPr>
          <p:cNvPr id="12" name="Group 3">
            <a:extLst>
              <a:ext uri="{FF2B5EF4-FFF2-40B4-BE49-F238E27FC236}">
                <a16:creationId xmlns:a16="http://schemas.microsoft.com/office/drawing/2014/main" id="{3D2E674E-8CC7-44ED-AC45-88DE6727DCCB}"/>
              </a:ext>
            </a:extLst>
          </p:cNvPr>
          <p:cNvGrpSpPr/>
          <p:nvPr/>
        </p:nvGrpSpPr>
        <p:grpSpPr>
          <a:xfrm>
            <a:off x="-3196899" y="-2688384"/>
            <a:ext cx="5114374" cy="4395165"/>
            <a:chOff x="0" y="0"/>
            <a:chExt cx="812800" cy="698500"/>
          </a:xfrm>
        </p:grpSpPr>
        <p:sp>
          <p:nvSpPr>
            <p:cNvPr id="13" name="Freeform 4">
              <a:extLst>
                <a:ext uri="{FF2B5EF4-FFF2-40B4-BE49-F238E27FC236}">
                  <a16:creationId xmlns:a16="http://schemas.microsoft.com/office/drawing/2014/main" id="{EE6B9AA2-DC22-4E4E-B3FB-811C3A5F5F54}"/>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4" name="TextBox 5">
              <a:extLst>
                <a:ext uri="{FF2B5EF4-FFF2-40B4-BE49-F238E27FC236}">
                  <a16:creationId xmlns:a16="http://schemas.microsoft.com/office/drawing/2014/main" id="{BDE2DD84-680E-4446-97EA-F4610A17B86E}"/>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5" name="Freeform 7">
            <a:extLst>
              <a:ext uri="{FF2B5EF4-FFF2-40B4-BE49-F238E27FC236}">
                <a16:creationId xmlns:a16="http://schemas.microsoft.com/office/drawing/2014/main" id="{BC4A9836-DFBE-473F-BF61-6018248DBFC6}"/>
              </a:ext>
            </a:extLst>
          </p:cNvPr>
          <p:cNvSpPr/>
          <p:nvPr/>
        </p:nvSpPr>
        <p:spPr>
          <a:xfrm rot="2203448">
            <a:off x="16239595" y="-4146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8">
            <a:extLst>
              <a:ext uri="{FF2B5EF4-FFF2-40B4-BE49-F238E27FC236}">
                <a16:creationId xmlns:a16="http://schemas.microsoft.com/office/drawing/2014/main" id="{3B1F99AD-6D7A-4E15-8C8F-34BABB706206}"/>
              </a:ext>
            </a:extLst>
          </p:cNvPr>
          <p:cNvSpPr/>
          <p:nvPr/>
        </p:nvSpPr>
        <p:spPr>
          <a:xfrm rot="-10800000">
            <a:off x="-283341" y="101250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640" y="662302"/>
            <a:ext cx="9692360" cy="1143000"/>
          </a:xfrm>
        </p:spPr>
        <p:txBody>
          <a:bodyPr>
            <a:normAutofit/>
          </a:bodyPr>
          <a:lstStyle/>
          <a:p>
            <a:pPr algn="l"/>
            <a:r>
              <a:rPr lang="en-US" sz="6499" b="1" dirty="0">
                <a:solidFill>
                  <a:srgbClr val="602444"/>
                </a:solidFill>
                <a:latin typeface="TT Norms Bold"/>
              </a:rPr>
              <a:t>Charts  of Accounts</a:t>
            </a:r>
          </a:p>
        </p:txBody>
      </p:sp>
      <p:sp>
        <p:nvSpPr>
          <p:cNvPr id="4" name="Content Placeholder 3"/>
          <p:cNvSpPr>
            <a:spLocks noGrp="1"/>
          </p:cNvSpPr>
          <p:nvPr>
            <p:ph idx="1"/>
          </p:nvPr>
        </p:nvSpPr>
        <p:spPr>
          <a:xfrm>
            <a:off x="1750756" y="1808769"/>
            <a:ext cx="8229600" cy="642188"/>
          </a:xfrm>
        </p:spPr>
        <p:txBody>
          <a:bodyPr>
            <a:normAutofit/>
          </a:bodyPr>
          <a:lstStyle/>
          <a:p>
            <a:r>
              <a:rPr lang="en-US" sz="3000" b="1" dirty="0"/>
              <a:t> Upload charts of account from Excel </a:t>
            </a:r>
            <a:endParaRPr lang="ar-EG" sz="3000" b="1" dirty="0"/>
          </a:p>
          <a:p>
            <a:pPr marL="0" indent="0">
              <a:buNone/>
            </a:pPr>
            <a:endParaRPr lang="ar-EG" sz="3000" b="1" dirty="0"/>
          </a:p>
        </p:txBody>
      </p:sp>
      <p:sp>
        <p:nvSpPr>
          <p:cNvPr id="6" name="Rectangle 5"/>
          <p:cNvSpPr/>
          <p:nvPr/>
        </p:nvSpPr>
        <p:spPr>
          <a:xfrm>
            <a:off x="1730164" y="2726235"/>
            <a:ext cx="10858500" cy="5612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2700" b="1" dirty="0"/>
              <a:t>Export</a:t>
            </a:r>
            <a:r>
              <a:rPr lang="en-US" sz="2700" dirty="0"/>
              <a:t>                                     </a:t>
            </a:r>
            <a:r>
              <a:rPr lang="en-US" sz="2700" b="1" dirty="0"/>
              <a:t> Update</a:t>
            </a:r>
            <a:r>
              <a:rPr lang="en-US" sz="2700" dirty="0"/>
              <a:t>                                                   </a:t>
            </a:r>
            <a:r>
              <a:rPr lang="en-US" sz="2700" b="1" dirty="0"/>
              <a:t>Import </a:t>
            </a:r>
            <a:endParaRPr lang="en-US" sz="2700" dirty="0"/>
          </a:p>
        </p:txBody>
      </p:sp>
      <p:cxnSp>
        <p:nvCxnSpPr>
          <p:cNvPr id="8" name="Straight Arrow Connector 7"/>
          <p:cNvCxnSpPr/>
          <p:nvPr/>
        </p:nvCxnSpPr>
        <p:spPr>
          <a:xfrm>
            <a:off x="3084256" y="3006867"/>
            <a:ext cx="21717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7351456" y="3006867"/>
            <a:ext cx="28575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5" name="Picture 14"/>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87264" y="4610100"/>
            <a:ext cx="11544300" cy="4343400"/>
          </a:xfrm>
          <a:prstGeom prst="rect">
            <a:avLst/>
          </a:prstGeom>
          <a:ln w="19050">
            <a:solidFill>
              <a:schemeClr val="tx1"/>
            </a:solidFill>
          </a:ln>
        </p:spPr>
      </p:pic>
      <p:grpSp>
        <p:nvGrpSpPr>
          <p:cNvPr id="9" name="Group 3">
            <a:extLst>
              <a:ext uri="{FF2B5EF4-FFF2-40B4-BE49-F238E27FC236}">
                <a16:creationId xmlns:a16="http://schemas.microsoft.com/office/drawing/2014/main" id="{81E8BFAB-5ED0-42E1-AB86-AFE7F066AF35}"/>
              </a:ext>
            </a:extLst>
          </p:cNvPr>
          <p:cNvGrpSpPr/>
          <p:nvPr/>
        </p:nvGrpSpPr>
        <p:grpSpPr>
          <a:xfrm>
            <a:off x="-3349299" y="-2840784"/>
            <a:ext cx="5114374" cy="4395165"/>
            <a:chOff x="0" y="0"/>
            <a:chExt cx="812800" cy="698500"/>
          </a:xfrm>
        </p:grpSpPr>
        <p:sp>
          <p:nvSpPr>
            <p:cNvPr id="11" name="Freeform 4">
              <a:extLst>
                <a:ext uri="{FF2B5EF4-FFF2-40B4-BE49-F238E27FC236}">
                  <a16:creationId xmlns:a16="http://schemas.microsoft.com/office/drawing/2014/main" id="{275F70C5-B34E-41A6-8E01-C754B68B6760}"/>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2" name="TextBox 5">
              <a:extLst>
                <a:ext uri="{FF2B5EF4-FFF2-40B4-BE49-F238E27FC236}">
                  <a16:creationId xmlns:a16="http://schemas.microsoft.com/office/drawing/2014/main" id="{823EE212-2D85-401B-BD10-7BB56CF22314}"/>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3" name="Freeform 7">
            <a:extLst>
              <a:ext uri="{FF2B5EF4-FFF2-40B4-BE49-F238E27FC236}">
                <a16:creationId xmlns:a16="http://schemas.microsoft.com/office/drawing/2014/main" id="{2D5A4767-6366-4D34-9157-E1CCFC883B3F}"/>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8">
            <a:extLst>
              <a:ext uri="{FF2B5EF4-FFF2-40B4-BE49-F238E27FC236}">
                <a16:creationId xmlns:a16="http://schemas.microsoft.com/office/drawing/2014/main" id="{D165304F-2E53-4295-8E10-D5CCF8088AE6}"/>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
        <p:nvSpPr>
          <p:cNvPr id="3" name="TextBox 2"/>
          <p:cNvSpPr txBox="1"/>
          <p:nvPr/>
        </p:nvSpPr>
        <p:spPr>
          <a:xfrm>
            <a:off x="5715000" y="3771900"/>
            <a:ext cx="2362200" cy="646331"/>
          </a:xfrm>
          <a:prstGeom prst="rect">
            <a:avLst/>
          </a:prstGeom>
          <a:noFill/>
        </p:spPr>
        <p:txBody>
          <a:bodyPr wrap="square" rtlCol="0">
            <a:spAutoFit/>
          </a:bodyPr>
          <a:lstStyle/>
          <a:p>
            <a:pPr algn="ctr"/>
            <a:r>
              <a:rPr lang="en-US" sz="3600" b="1" dirty="0"/>
              <a:t>Adding</a:t>
            </a:r>
          </a:p>
        </p:txBody>
      </p:sp>
    </p:spTree>
    <p:extLst>
      <p:ext uri="{BB962C8B-B14F-4D97-AF65-F5344CB8AC3E}">
        <p14:creationId xmlns:p14="http://schemas.microsoft.com/office/powerpoint/2010/main" val="1926866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286000" y="1554381"/>
            <a:ext cx="11544300" cy="6972300"/>
          </a:xfrm>
          <a:prstGeom prst="rect">
            <a:avLst/>
          </a:prstGeom>
          <a:ln w="19050">
            <a:solidFill>
              <a:sysClr val="windowText" lastClr="000000"/>
            </a:solidFill>
          </a:ln>
        </p:spPr>
      </p:pic>
      <p:grpSp>
        <p:nvGrpSpPr>
          <p:cNvPr id="5" name="Group 3">
            <a:extLst>
              <a:ext uri="{FF2B5EF4-FFF2-40B4-BE49-F238E27FC236}">
                <a16:creationId xmlns:a16="http://schemas.microsoft.com/office/drawing/2014/main" id="{3AFE0485-E7FB-4AC4-AF13-1346487AD776}"/>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51D3C594-16E2-4F06-ADD3-D88960AAC31D}"/>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B1C83BA1-64BF-47DA-862E-00B5E1E8286F}"/>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026B270C-E7C3-47D4-BFAF-3902691837B0}"/>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4D55F3AC-A59D-4379-A7DD-EE4C18F44F5B}"/>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259653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5036" y="457200"/>
            <a:ext cx="10389764" cy="1143000"/>
          </a:xfrm>
        </p:spPr>
        <p:txBody>
          <a:bodyPr>
            <a:normAutofit fontScale="90000"/>
          </a:bodyPr>
          <a:lstStyle/>
          <a:p>
            <a:pPr rtl="1"/>
            <a:r>
              <a:rPr lang="en-US" sz="4200" b="1" dirty="0">
                <a:solidFill>
                  <a:srgbClr val="002060"/>
                </a:solidFill>
              </a:rPr>
              <a:t> </a:t>
            </a:r>
            <a:r>
              <a:rPr lang="en-US" sz="5800" b="1" dirty="0">
                <a:solidFill>
                  <a:srgbClr val="602444"/>
                </a:solidFill>
                <a:latin typeface="TT Norms Bold"/>
              </a:rPr>
              <a:t>Account Groups</a:t>
            </a:r>
            <a:r>
              <a:rPr lang="ar-EG" sz="5800" b="1" dirty="0">
                <a:solidFill>
                  <a:srgbClr val="602444"/>
                </a:solidFill>
                <a:latin typeface="TT Norms Bold"/>
              </a:rPr>
              <a:t>/ </a:t>
            </a:r>
            <a:r>
              <a:rPr lang="en-US" sz="5800" b="1" dirty="0">
                <a:solidFill>
                  <a:srgbClr val="602444"/>
                </a:solidFill>
                <a:latin typeface="TT Norms Bold"/>
              </a:rPr>
              <a:t>Main Accounts</a:t>
            </a: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628900" y="1943100"/>
            <a:ext cx="12687300" cy="7315200"/>
          </a:xfrm>
          <a:prstGeom prst="rect">
            <a:avLst/>
          </a:prstGeom>
          <a:ln w="19050">
            <a:solidFill>
              <a:schemeClr val="tx1"/>
            </a:solidFill>
          </a:ln>
        </p:spPr>
      </p:pic>
      <p:sp>
        <p:nvSpPr>
          <p:cNvPr id="5" name="Left Brace 4"/>
          <p:cNvSpPr/>
          <p:nvPr/>
        </p:nvSpPr>
        <p:spPr>
          <a:xfrm>
            <a:off x="12115801" y="4406520"/>
            <a:ext cx="364331" cy="2680080"/>
          </a:xfrm>
          <a:prstGeom prst="leftBrace">
            <a:avLst/>
          </a:prstGeom>
        </p:spPr>
        <p:style>
          <a:lnRef idx="3">
            <a:schemeClr val="accent2"/>
          </a:lnRef>
          <a:fillRef idx="0">
            <a:schemeClr val="accent2"/>
          </a:fillRef>
          <a:effectRef idx="2">
            <a:schemeClr val="accent2"/>
          </a:effectRef>
          <a:fontRef idx="minor">
            <a:schemeClr val="tx1"/>
          </a:fontRef>
        </p:style>
        <p:txBody>
          <a:bodyPr rot="0" spcFirstLastPara="0" vert="horz" wrap="square" lIns="137160" tIns="68580" rIns="137160" bIns="68580" numCol="1" spcCol="0" rtlCol="0" fromWordArt="0" anchor="ctr" anchorCtr="0" forceAA="0" compatLnSpc="1">
            <a:prstTxWarp prst="textNoShape">
              <a:avLst/>
            </a:prstTxWarp>
            <a:noAutofit/>
          </a:bodyPr>
          <a:lstStyle/>
          <a:p>
            <a:endParaRPr lang="en-US" sz="2700"/>
          </a:p>
        </p:txBody>
      </p:sp>
      <p:sp>
        <p:nvSpPr>
          <p:cNvPr id="6" name="5-Point Star 5"/>
          <p:cNvSpPr/>
          <p:nvPr/>
        </p:nvSpPr>
        <p:spPr>
          <a:xfrm>
            <a:off x="12022931" y="3949320"/>
            <a:ext cx="457200" cy="457200"/>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700">
              <a:solidFill>
                <a:srgbClr val="FFFF00"/>
              </a:solidFill>
            </a:endParaRPr>
          </a:p>
        </p:txBody>
      </p:sp>
      <p:sp>
        <p:nvSpPr>
          <p:cNvPr id="7" name="5-Point Star 6"/>
          <p:cNvSpPr/>
          <p:nvPr/>
        </p:nvSpPr>
        <p:spPr>
          <a:xfrm>
            <a:off x="12022931" y="7315200"/>
            <a:ext cx="457200" cy="457200"/>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700">
              <a:solidFill>
                <a:srgbClr val="FFFF00"/>
              </a:solidFill>
            </a:endParaRPr>
          </a:p>
        </p:txBody>
      </p:sp>
      <p:sp>
        <p:nvSpPr>
          <p:cNvPr id="8" name="Left Brace 7"/>
          <p:cNvSpPr/>
          <p:nvPr/>
        </p:nvSpPr>
        <p:spPr>
          <a:xfrm>
            <a:off x="11980069" y="8115300"/>
            <a:ext cx="250031" cy="1028700"/>
          </a:xfrm>
          <a:prstGeom prst="leftBrace">
            <a:avLst/>
          </a:prstGeom>
        </p:spPr>
        <p:style>
          <a:lnRef idx="3">
            <a:schemeClr val="accent2"/>
          </a:lnRef>
          <a:fillRef idx="0">
            <a:schemeClr val="accent2"/>
          </a:fillRef>
          <a:effectRef idx="2">
            <a:schemeClr val="accent2"/>
          </a:effectRef>
          <a:fontRef idx="minor">
            <a:schemeClr val="tx1"/>
          </a:fontRef>
        </p:style>
        <p:txBody>
          <a:bodyPr rot="0" spcFirstLastPara="0" vert="horz" wrap="square" lIns="137160" tIns="68580" rIns="137160" bIns="68580" numCol="1" spcCol="0" rtlCol="0" fromWordArt="0" anchor="ctr" anchorCtr="0" forceAA="0" compatLnSpc="1">
            <a:prstTxWarp prst="textNoShape">
              <a:avLst/>
            </a:prstTxWarp>
            <a:noAutofit/>
          </a:bodyPr>
          <a:lstStyle/>
          <a:p>
            <a:endParaRPr lang="en-US" sz="2700"/>
          </a:p>
        </p:txBody>
      </p:sp>
      <p:grpSp>
        <p:nvGrpSpPr>
          <p:cNvPr id="9" name="Group 3">
            <a:extLst>
              <a:ext uri="{FF2B5EF4-FFF2-40B4-BE49-F238E27FC236}">
                <a16:creationId xmlns:a16="http://schemas.microsoft.com/office/drawing/2014/main" id="{ACD364E2-2608-494A-AF9F-0ED6C8B1BEB2}"/>
              </a:ext>
            </a:extLst>
          </p:cNvPr>
          <p:cNvGrpSpPr/>
          <p:nvPr/>
        </p:nvGrpSpPr>
        <p:grpSpPr>
          <a:xfrm>
            <a:off x="-3349299" y="-2840784"/>
            <a:ext cx="5114374" cy="4395165"/>
            <a:chOff x="0" y="0"/>
            <a:chExt cx="812800" cy="698500"/>
          </a:xfrm>
        </p:grpSpPr>
        <p:sp>
          <p:nvSpPr>
            <p:cNvPr id="10" name="Freeform 4">
              <a:extLst>
                <a:ext uri="{FF2B5EF4-FFF2-40B4-BE49-F238E27FC236}">
                  <a16:creationId xmlns:a16="http://schemas.microsoft.com/office/drawing/2014/main" id="{DD1D30A2-D997-4D25-A29B-ADC275381A8F}"/>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1" name="TextBox 5">
              <a:extLst>
                <a:ext uri="{FF2B5EF4-FFF2-40B4-BE49-F238E27FC236}">
                  <a16:creationId xmlns:a16="http://schemas.microsoft.com/office/drawing/2014/main" id="{5A799935-18B0-49C2-89FE-B267DDF759E9}"/>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2" name="Freeform 7">
            <a:extLst>
              <a:ext uri="{FF2B5EF4-FFF2-40B4-BE49-F238E27FC236}">
                <a16:creationId xmlns:a16="http://schemas.microsoft.com/office/drawing/2014/main" id="{F98A7392-EA13-44C7-BD7A-F397CEE7C205}"/>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8">
            <a:extLst>
              <a:ext uri="{FF2B5EF4-FFF2-40B4-BE49-F238E27FC236}">
                <a16:creationId xmlns:a16="http://schemas.microsoft.com/office/drawing/2014/main" id="{E23D2B3B-6376-42AB-A95A-D819F4702D31}"/>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1651893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845" y="411381"/>
            <a:ext cx="13444626" cy="1143000"/>
          </a:xfrm>
        </p:spPr>
        <p:txBody>
          <a:bodyPr>
            <a:normAutofit fontScale="90000"/>
          </a:bodyPr>
          <a:lstStyle/>
          <a:p>
            <a:r>
              <a:rPr lang="en-US" sz="5800" b="1" dirty="0">
                <a:solidFill>
                  <a:srgbClr val="602444"/>
                </a:solidFill>
                <a:latin typeface="TT Norms Bold"/>
              </a:rPr>
              <a:t>Opening Balances</a:t>
            </a:r>
            <a:br>
              <a:rPr lang="en-US" sz="5800" b="1" dirty="0">
                <a:solidFill>
                  <a:srgbClr val="602444"/>
                </a:solidFill>
                <a:latin typeface="TT Norms Bold"/>
              </a:rPr>
            </a:br>
            <a:r>
              <a:rPr lang="en-US" sz="5800" b="1" dirty="0">
                <a:solidFill>
                  <a:srgbClr val="002060"/>
                </a:solidFill>
                <a:latin typeface="TT Norms Bold"/>
              </a:rPr>
              <a:t>Inventory </a:t>
            </a:r>
          </a:p>
        </p:txBody>
      </p:sp>
      <p:sp>
        <p:nvSpPr>
          <p:cNvPr id="3" name="Content Placeholder 2"/>
          <p:cNvSpPr>
            <a:spLocks noGrp="1"/>
          </p:cNvSpPr>
          <p:nvPr>
            <p:ph idx="1"/>
          </p:nvPr>
        </p:nvSpPr>
        <p:spPr>
          <a:xfrm>
            <a:off x="914400" y="1844636"/>
            <a:ext cx="8610600" cy="765431"/>
          </a:xfrm>
        </p:spPr>
        <p:txBody>
          <a:bodyPr>
            <a:normAutofit fontScale="62500" lnSpcReduction="20000"/>
          </a:bodyPr>
          <a:lstStyle/>
          <a:p>
            <a:pPr lvl="0">
              <a:spcBef>
                <a:spcPct val="0"/>
              </a:spcBef>
              <a:buFont typeface="Wingdings" pitchFamily="2" charset="2"/>
              <a:buChar char="ü"/>
            </a:pPr>
            <a:r>
              <a:rPr lang="en-US" sz="5800" b="1" dirty="0">
                <a:solidFill>
                  <a:srgbClr val="002060"/>
                </a:solidFill>
                <a:latin typeface="TT Norms Bold"/>
                <a:ea typeface="+mj-ea"/>
                <a:cs typeface="+mj-cs"/>
              </a:rPr>
              <a:t>Using Inventory Adjustment location </a:t>
            </a:r>
          </a:p>
          <a:p>
            <a:endParaRPr lang="en-US" dirty="0">
              <a:solidFill>
                <a:srgbClr val="002060"/>
              </a:solidFill>
            </a:endParaRPr>
          </a:p>
        </p:txBody>
      </p:sp>
      <p:pic>
        <p:nvPicPr>
          <p:cNvPr id="6" name="Picture 5"/>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63355" y="2754380"/>
            <a:ext cx="13030200" cy="5729289"/>
          </a:xfrm>
          <a:prstGeom prst="rect">
            <a:avLst/>
          </a:prstGeom>
          <a:ln w="19050">
            <a:solidFill>
              <a:schemeClr val="tx1"/>
            </a:solidFill>
          </a:ln>
        </p:spPr>
      </p:pic>
      <p:sp>
        <p:nvSpPr>
          <p:cNvPr id="7" name="Text Box 38"/>
          <p:cNvSpPr txBox="1"/>
          <p:nvPr/>
        </p:nvSpPr>
        <p:spPr>
          <a:xfrm>
            <a:off x="10058400" y="4052227"/>
            <a:ext cx="2914650" cy="1140867"/>
          </a:xfrm>
          <a:prstGeom prst="rect">
            <a:avLst/>
          </a:prstGeom>
          <a:ln w="28575"/>
        </p:spPr>
        <p:style>
          <a:lnRef idx="1">
            <a:schemeClr val="accent2"/>
          </a:lnRef>
          <a:fillRef idx="2">
            <a:schemeClr val="accent2"/>
          </a:fillRef>
          <a:effectRef idx="1">
            <a:schemeClr val="accent2"/>
          </a:effectRef>
          <a:fontRef idx="minor">
            <a:schemeClr val="dk1"/>
          </a:fontRef>
        </p:style>
        <p:txBody>
          <a:bodyPr rot="0" spcFirstLastPara="0" vert="horz" wrap="square" lIns="137160" tIns="68580" rIns="137160" bIns="68580" numCol="1" spcCol="0" rtlCol="0" fromWordArt="0" anchor="t" anchorCtr="0" forceAA="0" compatLnSpc="1">
            <a:prstTxWarp prst="textNoShape">
              <a:avLst/>
            </a:prstTxWarp>
            <a:noAutofit/>
          </a:bodyPr>
          <a:lstStyle/>
          <a:p>
            <a:pPr algn="ctr">
              <a:lnSpc>
                <a:spcPct val="115000"/>
              </a:lnSpc>
              <a:spcAft>
                <a:spcPts val="1500"/>
              </a:spcAft>
            </a:pPr>
            <a:r>
              <a:rPr lang="ar-EG" sz="2400" b="1" dirty="0">
                <a:solidFill>
                  <a:schemeClr val="tx1"/>
                </a:solidFill>
                <a:ea typeface="Calibri"/>
                <a:cs typeface="Arial"/>
              </a:rPr>
              <a:t>حساب مؤقت لرفع المخزون ويغير بعد الرفع</a:t>
            </a:r>
            <a:endParaRPr lang="en-US" sz="2400" b="1" dirty="0">
              <a:solidFill>
                <a:schemeClr val="tx1"/>
              </a:solidFill>
              <a:ea typeface="Calibri"/>
              <a:cs typeface="Arial"/>
            </a:endParaRPr>
          </a:p>
        </p:txBody>
      </p:sp>
      <p:cxnSp>
        <p:nvCxnSpPr>
          <p:cNvPr id="8" name="Straight Arrow Connector 7"/>
          <p:cNvCxnSpPr>
            <a:stCxn id="7" idx="2"/>
          </p:cNvCxnSpPr>
          <p:nvPr/>
        </p:nvCxnSpPr>
        <p:spPr>
          <a:xfrm>
            <a:off x="11515725" y="5193094"/>
            <a:ext cx="0" cy="84264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9" name="Group 3">
            <a:extLst>
              <a:ext uri="{FF2B5EF4-FFF2-40B4-BE49-F238E27FC236}">
                <a16:creationId xmlns:a16="http://schemas.microsoft.com/office/drawing/2014/main" id="{8C865ABB-78A0-40E1-BC1E-412F5BB83B6C}"/>
              </a:ext>
            </a:extLst>
          </p:cNvPr>
          <p:cNvGrpSpPr/>
          <p:nvPr/>
        </p:nvGrpSpPr>
        <p:grpSpPr>
          <a:xfrm>
            <a:off x="-3349299" y="-2840784"/>
            <a:ext cx="5114374" cy="4395165"/>
            <a:chOff x="0" y="0"/>
            <a:chExt cx="812800" cy="698500"/>
          </a:xfrm>
        </p:grpSpPr>
        <p:sp>
          <p:nvSpPr>
            <p:cNvPr id="10" name="Freeform 4">
              <a:extLst>
                <a:ext uri="{FF2B5EF4-FFF2-40B4-BE49-F238E27FC236}">
                  <a16:creationId xmlns:a16="http://schemas.microsoft.com/office/drawing/2014/main" id="{F95C9DC7-0B36-496D-AAA0-A4E942C541B7}"/>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1" name="TextBox 5">
              <a:extLst>
                <a:ext uri="{FF2B5EF4-FFF2-40B4-BE49-F238E27FC236}">
                  <a16:creationId xmlns:a16="http://schemas.microsoft.com/office/drawing/2014/main" id="{92B34429-8156-4895-A1CD-B9B8526677D5}"/>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2" name="Freeform 7">
            <a:extLst>
              <a:ext uri="{FF2B5EF4-FFF2-40B4-BE49-F238E27FC236}">
                <a16:creationId xmlns:a16="http://schemas.microsoft.com/office/drawing/2014/main" id="{2FB1897F-C6D7-4D36-B4A2-3582E121A436}"/>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8">
            <a:extLst>
              <a:ext uri="{FF2B5EF4-FFF2-40B4-BE49-F238E27FC236}">
                <a16:creationId xmlns:a16="http://schemas.microsoft.com/office/drawing/2014/main" id="{80002983-CD59-4CAE-B3D4-1C101B4D14C1}"/>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1885739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0972800" cy="1143000"/>
          </a:xfrm>
        </p:spPr>
        <p:txBody>
          <a:bodyPr>
            <a:normAutofit fontScale="90000"/>
          </a:bodyPr>
          <a:lstStyle/>
          <a:p>
            <a:pPr>
              <a:lnSpc>
                <a:spcPct val="115000"/>
              </a:lnSpc>
              <a:spcBef>
                <a:spcPts val="0"/>
              </a:spcBef>
              <a:spcAft>
                <a:spcPts val="1500"/>
              </a:spcAft>
            </a:pPr>
            <a:r>
              <a:rPr lang="en-US" sz="6400" b="1" dirty="0">
                <a:solidFill>
                  <a:srgbClr val="002060"/>
                </a:solidFill>
                <a:latin typeface="TT Norms Bold"/>
              </a:rPr>
              <a:t>Creating Product Category</a:t>
            </a:r>
            <a:endParaRPr lang="en-US" dirty="0">
              <a:solidFill>
                <a:srgbClr val="002060"/>
              </a:solidFill>
            </a:endParaRP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447800" y="1471313"/>
            <a:ext cx="12344400" cy="7469228"/>
          </a:xfrm>
          <a:prstGeom prst="rect">
            <a:avLst/>
          </a:prstGeom>
          <a:ln w="19050">
            <a:solidFill>
              <a:schemeClr val="tx1"/>
            </a:solidFill>
          </a:ln>
        </p:spPr>
      </p:pic>
      <p:grpSp>
        <p:nvGrpSpPr>
          <p:cNvPr id="5" name="Group 3">
            <a:extLst>
              <a:ext uri="{FF2B5EF4-FFF2-40B4-BE49-F238E27FC236}">
                <a16:creationId xmlns:a16="http://schemas.microsoft.com/office/drawing/2014/main" id="{CD977F49-D09E-4AFE-B20C-9283F3F20DB0}"/>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30735F1A-9DA3-4159-B345-B97AB750C1C0}"/>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7EDA46BC-4F64-441D-B3E2-C3F8F4BED336}"/>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C546523A-BD95-4D3C-8C99-DAD86406827F}"/>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6478F9D0-7AAD-4CB8-AA1D-29E749C6348F}"/>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3826583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38238"/>
            <a:ext cx="12649200" cy="1143000"/>
          </a:xfrm>
        </p:spPr>
        <p:txBody>
          <a:bodyPr>
            <a:normAutofit fontScale="90000"/>
          </a:bodyPr>
          <a:lstStyle/>
          <a:p>
            <a:pPr>
              <a:lnSpc>
                <a:spcPct val="115000"/>
              </a:lnSpc>
              <a:spcBef>
                <a:spcPts val="0"/>
              </a:spcBef>
              <a:spcAft>
                <a:spcPts val="1500"/>
              </a:spcAft>
              <a:tabLst>
                <a:tab pos="3100388" algn="l"/>
              </a:tabLst>
            </a:pPr>
            <a:r>
              <a:rPr lang="en-US" sz="6400" b="1" dirty="0">
                <a:solidFill>
                  <a:srgbClr val="002060"/>
                </a:solidFill>
                <a:latin typeface="TT Norms Bold"/>
              </a:rPr>
              <a:t>Upload Products by Excel Sheet</a:t>
            </a:r>
            <a:r>
              <a:rPr lang="ar-EG" sz="3600" b="1" dirty="0">
                <a:solidFill>
                  <a:srgbClr val="002060"/>
                </a:solidFill>
                <a:latin typeface="Simplified Arabic"/>
                <a:ea typeface="Calibri"/>
              </a:rPr>
              <a:t>	</a:t>
            </a:r>
            <a:br>
              <a:rPr lang="en-US" sz="3600" dirty="0">
                <a:solidFill>
                  <a:srgbClr val="002060"/>
                </a:solidFill>
                <a:ea typeface="Calibri"/>
              </a:rPr>
            </a:br>
            <a:endParaRPr lang="en-US" sz="3600" dirty="0">
              <a:solidFill>
                <a:srgbClr val="002060"/>
              </a:solidFill>
            </a:endParaRP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600200" y="1960803"/>
            <a:ext cx="12344400" cy="7004066"/>
          </a:xfrm>
          <a:prstGeom prst="rect">
            <a:avLst/>
          </a:prstGeom>
          <a:ln w="28575">
            <a:solidFill>
              <a:schemeClr val="tx1"/>
            </a:solidFill>
          </a:ln>
        </p:spPr>
      </p:pic>
      <p:grpSp>
        <p:nvGrpSpPr>
          <p:cNvPr id="5" name="Group 3">
            <a:extLst>
              <a:ext uri="{FF2B5EF4-FFF2-40B4-BE49-F238E27FC236}">
                <a16:creationId xmlns:a16="http://schemas.microsoft.com/office/drawing/2014/main" id="{9045CD23-0D39-4E02-A0B6-D34F769408E5}"/>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3A63A6D1-6EDA-496C-8FF4-241F2B07AFC6}"/>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9AEFC6D2-76D6-4C9D-927E-1F9E685B599A}"/>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BBA294FA-FD3A-43D7-8746-4892F6E04181}"/>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04B375FB-C500-4F87-8882-656B9820F015}"/>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577118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0132" y="830919"/>
            <a:ext cx="12742068" cy="1333902"/>
          </a:xfrm>
        </p:spPr>
        <p:txBody>
          <a:bodyPr>
            <a:normAutofit fontScale="90000"/>
          </a:bodyPr>
          <a:lstStyle/>
          <a:p>
            <a:pPr marL="571500" lvl="0" indent="-571500">
              <a:buFont typeface="Wingdings" pitchFamily="2" charset="2"/>
              <a:buChar char="ü"/>
            </a:pPr>
            <a:r>
              <a:rPr lang="en-US" sz="4300" b="1" dirty="0">
                <a:solidFill>
                  <a:srgbClr val="002060"/>
                </a:solidFill>
                <a:latin typeface="TT Norms Bold"/>
              </a:rPr>
              <a:t>Upload Product Counted Quantity</a:t>
            </a:r>
            <a:br>
              <a:rPr lang="ar-EG" sz="4300" b="1" dirty="0">
                <a:solidFill>
                  <a:srgbClr val="002060"/>
                </a:solidFill>
                <a:latin typeface="TT Norms Bold"/>
              </a:rPr>
            </a:br>
            <a:r>
              <a:rPr lang="en-US" sz="4300" b="1" dirty="0">
                <a:solidFill>
                  <a:srgbClr val="002060"/>
                </a:solidFill>
                <a:latin typeface="TT Norms Bold"/>
              </a:rPr>
              <a:t> form physical Inventory by Excel sheet then apply All </a:t>
            </a: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219200" y="2704260"/>
            <a:ext cx="14173200" cy="4496640"/>
          </a:xfrm>
          <a:prstGeom prst="rect">
            <a:avLst/>
          </a:prstGeom>
          <a:ln w="28575">
            <a:solidFill>
              <a:schemeClr val="tx1"/>
            </a:solidFill>
          </a:ln>
        </p:spPr>
      </p:pic>
      <p:cxnSp>
        <p:nvCxnSpPr>
          <p:cNvPr id="5" name="Straight Arrow Connector 4"/>
          <p:cNvCxnSpPr/>
          <p:nvPr/>
        </p:nvCxnSpPr>
        <p:spPr>
          <a:xfrm flipH="1">
            <a:off x="10029391" y="3619500"/>
            <a:ext cx="1185864" cy="63384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6" name="Group 3">
            <a:extLst>
              <a:ext uri="{FF2B5EF4-FFF2-40B4-BE49-F238E27FC236}">
                <a16:creationId xmlns:a16="http://schemas.microsoft.com/office/drawing/2014/main" id="{B9B58D83-1507-427F-980F-7DC85581246C}"/>
              </a:ext>
            </a:extLst>
          </p:cNvPr>
          <p:cNvGrpSpPr/>
          <p:nvPr/>
        </p:nvGrpSpPr>
        <p:grpSpPr>
          <a:xfrm>
            <a:off x="-3349299" y="-2840784"/>
            <a:ext cx="5114374" cy="4395165"/>
            <a:chOff x="0" y="0"/>
            <a:chExt cx="812800" cy="698500"/>
          </a:xfrm>
        </p:grpSpPr>
        <p:sp>
          <p:nvSpPr>
            <p:cNvPr id="7" name="Freeform 4">
              <a:extLst>
                <a:ext uri="{FF2B5EF4-FFF2-40B4-BE49-F238E27FC236}">
                  <a16:creationId xmlns:a16="http://schemas.microsoft.com/office/drawing/2014/main" id="{93842B27-5642-46D0-9CBF-C486D85425DF}"/>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8" name="TextBox 5">
              <a:extLst>
                <a:ext uri="{FF2B5EF4-FFF2-40B4-BE49-F238E27FC236}">
                  <a16:creationId xmlns:a16="http://schemas.microsoft.com/office/drawing/2014/main" id="{01B5AAF7-052A-4E8F-8089-6896F2BE985F}"/>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9" name="Freeform 7">
            <a:extLst>
              <a:ext uri="{FF2B5EF4-FFF2-40B4-BE49-F238E27FC236}">
                <a16:creationId xmlns:a16="http://schemas.microsoft.com/office/drawing/2014/main" id="{09531386-A437-40B2-8B26-B5070A544705}"/>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8">
            <a:extLst>
              <a:ext uri="{FF2B5EF4-FFF2-40B4-BE49-F238E27FC236}">
                <a16:creationId xmlns:a16="http://schemas.microsoft.com/office/drawing/2014/main" id="{085BD711-09C8-4677-BB09-4C2676E211C8}"/>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291776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AutoShape 3"/>
          <p:cNvSpPr/>
          <p:nvPr/>
        </p:nvSpPr>
        <p:spPr>
          <a:xfrm>
            <a:off x="2076271" y="5137273"/>
            <a:ext cx="5809568" cy="0"/>
          </a:xfrm>
          <a:prstGeom prst="line">
            <a:avLst/>
          </a:prstGeom>
          <a:ln w="19050" cap="flat">
            <a:solidFill>
              <a:srgbClr val="000000">
                <a:alpha val="49804"/>
              </a:srgbClr>
            </a:solidFill>
            <a:prstDash val="solid"/>
            <a:headEnd type="none" w="sm" len="sm"/>
            <a:tailEnd type="none" w="sm" len="sm"/>
          </a:ln>
        </p:spPr>
      </p:sp>
      <p:sp>
        <p:nvSpPr>
          <p:cNvPr id="4" name="AutoShape 4"/>
          <p:cNvSpPr/>
          <p:nvPr/>
        </p:nvSpPr>
        <p:spPr>
          <a:xfrm>
            <a:off x="2076271" y="8350251"/>
            <a:ext cx="5809568" cy="0"/>
          </a:xfrm>
          <a:prstGeom prst="line">
            <a:avLst/>
          </a:prstGeom>
          <a:ln w="19050" cap="flat">
            <a:solidFill>
              <a:srgbClr val="000000">
                <a:alpha val="49804"/>
              </a:srgbClr>
            </a:solidFill>
            <a:prstDash val="solid"/>
            <a:headEnd type="none" w="sm" len="sm"/>
            <a:tailEnd type="none" w="sm" len="sm"/>
          </a:ln>
        </p:spPr>
      </p:sp>
      <p:sp>
        <p:nvSpPr>
          <p:cNvPr id="5" name="AutoShape 5"/>
          <p:cNvSpPr/>
          <p:nvPr/>
        </p:nvSpPr>
        <p:spPr>
          <a:xfrm>
            <a:off x="10273261" y="6165973"/>
            <a:ext cx="5809568" cy="0"/>
          </a:xfrm>
          <a:prstGeom prst="line">
            <a:avLst/>
          </a:prstGeom>
          <a:ln w="19050" cap="flat">
            <a:solidFill>
              <a:srgbClr val="000000">
                <a:alpha val="49804"/>
              </a:srgbClr>
            </a:solidFill>
            <a:prstDash val="solid"/>
            <a:headEnd type="none" w="sm" len="sm"/>
            <a:tailEnd type="none" w="sm" len="sm"/>
          </a:ln>
        </p:spPr>
      </p:sp>
      <p:grpSp>
        <p:nvGrpSpPr>
          <p:cNvPr id="6" name="Group 6"/>
          <p:cNvGrpSpPr/>
          <p:nvPr/>
        </p:nvGrpSpPr>
        <p:grpSpPr>
          <a:xfrm rot="5400000">
            <a:off x="1213310" y="4499273"/>
            <a:ext cx="500647" cy="438066"/>
            <a:chOff x="0" y="0"/>
            <a:chExt cx="812800" cy="711200"/>
          </a:xfrm>
        </p:grpSpPr>
        <p:sp>
          <p:nvSpPr>
            <p:cNvPr id="7" name="Freeform 7"/>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8" name="TextBox 8"/>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grpSp>
        <p:nvGrpSpPr>
          <p:cNvPr id="9" name="Group 9"/>
          <p:cNvGrpSpPr/>
          <p:nvPr/>
        </p:nvGrpSpPr>
        <p:grpSpPr>
          <a:xfrm rot="5400000">
            <a:off x="1213310" y="7712251"/>
            <a:ext cx="500647" cy="438066"/>
            <a:chOff x="0" y="0"/>
            <a:chExt cx="812800" cy="711200"/>
          </a:xfrm>
        </p:grpSpPr>
        <p:sp>
          <p:nvSpPr>
            <p:cNvPr id="10" name="Freeform 10"/>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11" name="TextBox 11"/>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grpSp>
        <p:nvGrpSpPr>
          <p:cNvPr id="12" name="Group 12"/>
          <p:cNvGrpSpPr/>
          <p:nvPr/>
        </p:nvGrpSpPr>
        <p:grpSpPr>
          <a:xfrm rot="5400000">
            <a:off x="9410299" y="5527973"/>
            <a:ext cx="500647" cy="438066"/>
            <a:chOff x="0" y="0"/>
            <a:chExt cx="812800" cy="711200"/>
          </a:xfrm>
        </p:grpSpPr>
        <p:sp>
          <p:nvSpPr>
            <p:cNvPr id="13" name="Freeform 13"/>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14" name="TextBox 14"/>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15" name="AutoShape 15"/>
          <p:cNvSpPr/>
          <p:nvPr/>
        </p:nvSpPr>
        <p:spPr>
          <a:xfrm>
            <a:off x="2076271" y="6217408"/>
            <a:ext cx="5809568" cy="0"/>
          </a:xfrm>
          <a:prstGeom prst="line">
            <a:avLst/>
          </a:prstGeom>
          <a:ln w="19050" cap="flat">
            <a:solidFill>
              <a:srgbClr val="000000">
                <a:alpha val="49804"/>
              </a:srgbClr>
            </a:solidFill>
            <a:prstDash val="solid"/>
            <a:headEnd type="none" w="sm" len="sm"/>
            <a:tailEnd type="none" w="sm" len="sm"/>
          </a:ln>
        </p:spPr>
      </p:sp>
      <p:sp>
        <p:nvSpPr>
          <p:cNvPr id="16" name="AutoShape 16"/>
          <p:cNvSpPr/>
          <p:nvPr/>
        </p:nvSpPr>
        <p:spPr>
          <a:xfrm>
            <a:off x="2076271" y="7271385"/>
            <a:ext cx="5809568" cy="0"/>
          </a:xfrm>
          <a:prstGeom prst="line">
            <a:avLst/>
          </a:prstGeom>
          <a:ln w="19050" cap="flat">
            <a:solidFill>
              <a:srgbClr val="000000">
                <a:alpha val="49804"/>
              </a:srgbClr>
            </a:solidFill>
            <a:prstDash val="solid"/>
            <a:headEnd type="none" w="sm" len="sm"/>
            <a:tailEnd type="none" w="sm" len="sm"/>
          </a:ln>
        </p:spPr>
      </p:sp>
      <p:sp>
        <p:nvSpPr>
          <p:cNvPr id="17" name="AutoShape 17"/>
          <p:cNvSpPr/>
          <p:nvPr/>
        </p:nvSpPr>
        <p:spPr>
          <a:xfrm>
            <a:off x="10273261" y="7194673"/>
            <a:ext cx="5809568" cy="0"/>
          </a:xfrm>
          <a:prstGeom prst="line">
            <a:avLst/>
          </a:prstGeom>
          <a:ln w="19050" cap="flat">
            <a:solidFill>
              <a:srgbClr val="000000">
                <a:alpha val="49804"/>
              </a:srgbClr>
            </a:solidFill>
            <a:prstDash val="solid"/>
            <a:headEnd type="none" w="sm" len="sm"/>
            <a:tailEnd type="none" w="sm" len="sm"/>
          </a:ln>
        </p:spPr>
      </p:sp>
      <p:grpSp>
        <p:nvGrpSpPr>
          <p:cNvPr id="18" name="Group 18"/>
          <p:cNvGrpSpPr/>
          <p:nvPr/>
        </p:nvGrpSpPr>
        <p:grpSpPr>
          <a:xfrm rot="5400000">
            <a:off x="1213310" y="5579408"/>
            <a:ext cx="500647" cy="438066"/>
            <a:chOff x="0" y="0"/>
            <a:chExt cx="812800" cy="711200"/>
          </a:xfrm>
        </p:grpSpPr>
        <p:sp>
          <p:nvSpPr>
            <p:cNvPr id="19" name="Freeform 19"/>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20" name="TextBox 20"/>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grpSp>
        <p:nvGrpSpPr>
          <p:cNvPr id="21" name="Group 21"/>
          <p:cNvGrpSpPr/>
          <p:nvPr/>
        </p:nvGrpSpPr>
        <p:grpSpPr>
          <a:xfrm rot="5400000">
            <a:off x="1213310" y="6629699"/>
            <a:ext cx="500647" cy="438066"/>
            <a:chOff x="0" y="0"/>
            <a:chExt cx="812800" cy="711200"/>
          </a:xfrm>
        </p:grpSpPr>
        <p:sp>
          <p:nvSpPr>
            <p:cNvPr id="22" name="Freeform 22"/>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23" name="TextBox 23"/>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grpSp>
        <p:nvGrpSpPr>
          <p:cNvPr id="24" name="Group 24"/>
          <p:cNvGrpSpPr/>
          <p:nvPr/>
        </p:nvGrpSpPr>
        <p:grpSpPr>
          <a:xfrm rot="5400000">
            <a:off x="9410299" y="6556673"/>
            <a:ext cx="500647" cy="438066"/>
            <a:chOff x="0" y="0"/>
            <a:chExt cx="812800" cy="711200"/>
          </a:xfrm>
        </p:grpSpPr>
        <p:sp>
          <p:nvSpPr>
            <p:cNvPr id="25" name="Freeform 25"/>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26" name="TextBox 26"/>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27" name="Freeform 27"/>
          <p:cNvSpPr/>
          <p:nvPr/>
        </p:nvSpPr>
        <p:spPr>
          <a:xfrm rot="-5400000">
            <a:off x="-377917" y="4370418"/>
            <a:ext cx="1022473" cy="511236"/>
          </a:xfrm>
          <a:custGeom>
            <a:avLst/>
            <a:gdLst/>
            <a:ahLst/>
            <a:cxnLst/>
            <a:rect l="l" t="t" r="r" b="b"/>
            <a:pathLst>
              <a:path w="1022473" h="511236">
                <a:moveTo>
                  <a:pt x="0" y="0"/>
                </a:moveTo>
                <a:lnTo>
                  <a:pt x="1022473" y="0"/>
                </a:lnTo>
                <a:lnTo>
                  <a:pt x="1022473" y="511237"/>
                </a:lnTo>
                <a:lnTo>
                  <a:pt x="0" y="5112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rot="-10800000">
            <a:off x="-912042" y="9972675"/>
            <a:ext cx="18171342" cy="1488977"/>
          </a:xfrm>
          <a:custGeom>
            <a:avLst/>
            <a:gdLst/>
            <a:ahLst/>
            <a:cxnLst/>
            <a:rect l="l" t="t" r="r" b="b"/>
            <a:pathLst>
              <a:path w="18171342" h="1488977">
                <a:moveTo>
                  <a:pt x="0" y="0"/>
                </a:moveTo>
                <a:lnTo>
                  <a:pt x="18171342" y="0"/>
                </a:lnTo>
                <a:lnTo>
                  <a:pt x="18171342" y="1488977"/>
                </a:lnTo>
                <a:lnTo>
                  <a:pt x="0" y="1488977"/>
                </a:lnTo>
                <a:lnTo>
                  <a:pt x="0" y="0"/>
                </a:lnTo>
                <a:close/>
              </a:path>
            </a:pathLst>
          </a:custGeom>
          <a:blipFill>
            <a:blip r:embed="rId5">
              <a:extLst>
                <a:ext uri="{96DAC541-7B7A-43D3-8B79-37D633B846F1}">
                  <asvg:svgBlip xmlns:asvg="http://schemas.microsoft.com/office/drawing/2016/SVG/main" r:embed="rId6"/>
                </a:ext>
              </a:extLst>
            </a:blip>
            <a:stretch>
              <a:fillRect t="-542230"/>
            </a:stretch>
          </a:blipFill>
        </p:spPr>
      </p:sp>
      <p:sp>
        <p:nvSpPr>
          <p:cNvPr id="29" name="TextBox 29"/>
          <p:cNvSpPr txBox="1"/>
          <p:nvPr/>
        </p:nvSpPr>
        <p:spPr>
          <a:xfrm>
            <a:off x="9289414" y="1082004"/>
            <a:ext cx="4903239" cy="1184275"/>
          </a:xfrm>
          <a:prstGeom prst="rect">
            <a:avLst/>
          </a:prstGeom>
        </p:spPr>
        <p:txBody>
          <a:bodyPr lIns="0" tIns="0" rIns="0" bIns="0" rtlCol="0" anchor="t">
            <a:spAutoFit/>
          </a:bodyPr>
          <a:lstStyle/>
          <a:p>
            <a:pPr algn="l">
              <a:lnSpc>
                <a:spcPts val="9200"/>
              </a:lnSpc>
            </a:pPr>
            <a:r>
              <a:rPr lang="en-US" sz="8000" b="1">
                <a:solidFill>
                  <a:srgbClr val="23403D"/>
                </a:solidFill>
                <a:latin typeface="TT Norms Bold"/>
                <a:ea typeface="TT Norms Bold"/>
                <a:cs typeface="TT Norms Bold"/>
                <a:sym typeface="TT Norms Bold"/>
              </a:rPr>
              <a:t>AGENDA</a:t>
            </a:r>
          </a:p>
        </p:txBody>
      </p:sp>
      <p:grpSp>
        <p:nvGrpSpPr>
          <p:cNvPr id="30" name="Group 30"/>
          <p:cNvGrpSpPr/>
          <p:nvPr/>
        </p:nvGrpSpPr>
        <p:grpSpPr>
          <a:xfrm>
            <a:off x="-1147664" y="-1005277"/>
            <a:ext cx="9394899" cy="4117412"/>
            <a:chOff x="0" y="0"/>
            <a:chExt cx="1455516" cy="637895"/>
          </a:xfrm>
        </p:grpSpPr>
        <p:sp>
          <p:nvSpPr>
            <p:cNvPr id="31" name="Freeform 31"/>
            <p:cNvSpPr/>
            <p:nvPr/>
          </p:nvSpPr>
          <p:spPr>
            <a:xfrm>
              <a:off x="0" y="0"/>
              <a:ext cx="1455516" cy="637895"/>
            </a:xfrm>
            <a:custGeom>
              <a:avLst/>
              <a:gdLst/>
              <a:ahLst/>
              <a:cxnLst/>
              <a:rect l="l" t="t" r="r" b="b"/>
              <a:pathLst>
                <a:path w="1455516" h="637895">
                  <a:moveTo>
                    <a:pt x="0" y="0"/>
                  </a:moveTo>
                  <a:lnTo>
                    <a:pt x="1455516" y="0"/>
                  </a:lnTo>
                  <a:lnTo>
                    <a:pt x="1455516" y="637895"/>
                  </a:lnTo>
                  <a:lnTo>
                    <a:pt x="0" y="637895"/>
                  </a:lnTo>
                  <a:close/>
                </a:path>
              </a:pathLst>
            </a:custGeom>
            <a:blipFill>
              <a:blip r:embed="rId7"/>
              <a:stretch>
                <a:fillRect t="-26010" b="-26010"/>
              </a:stretch>
            </a:blipFill>
          </p:spPr>
        </p:sp>
      </p:grpSp>
      <p:grpSp>
        <p:nvGrpSpPr>
          <p:cNvPr id="32" name="Group 32"/>
          <p:cNvGrpSpPr/>
          <p:nvPr/>
        </p:nvGrpSpPr>
        <p:grpSpPr>
          <a:xfrm>
            <a:off x="5873230" y="-429546"/>
            <a:ext cx="9272041" cy="3541681"/>
            <a:chOff x="0" y="0"/>
            <a:chExt cx="930920" cy="355587"/>
          </a:xfrm>
        </p:grpSpPr>
        <p:sp>
          <p:nvSpPr>
            <p:cNvPr id="33" name="Freeform 33"/>
            <p:cNvSpPr/>
            <p:nvPr/>
          </p:nvSpPr>
          <p:spPr>
            <a:xfrm>
              <a:off x="0" y="0"/>
              <a:ext cx="930920" cy="355587"/>
            </a:xfrm>
            <a:custGeom>
              <a:avLst/>
              <a:gdLst/>
              <a:ahLst/>
              <a:cxnLst/>
              <a:rect l="l" t="t" r="r" b="b"/>
              <a:pathLst>
                <a:path w="930920" h="355587">
                  <a:moveTo>
                    <a:pt x="727720" y="0"/>
                  </a:moveTo>
                  <a:lnTo>
                    <a:pt x="0" y="0"/>
                  </a:lnTo>
                  <a:lnTo>
                    <a:pt x="203200" y="355587"/>
                  </a:lnTo>
                  <a:lnTo>
                    <a:pt x="930920" y="355587"/>
                  </a:lnTo>
                  <a:lnTo>
                    <a:pt x="727720" y="0"/>
                  </a:lnTo>
                  <a:close/>
                </a:path>
              </a:pathLst>
            </a:custGeom>
            <a:solidFill>
              <a:srgbClr val="FFFFFF"/>
            </a:solidFill>
          </p:spPr>
        </p:sp>
        <p:sp>
          <p:nvSpPr>
            <p:cNvPr id="34" name="TextBox 34"/>
            <p:cNvSpPr txBox="1"/>
            <p:nvPr/>
          </p:nvSpPr>
          <p:spPr>
            <a:xfrm>
              <a:off x="101600" y="-66675"/>
              <a:ext cx="727720" cy="422262"/>
            </a:xfrm>
            <a:prstGeom prst="rect">
              <a:avLst/>
            </a:prstGeom>
          </p:spPr>
          <p:txBody>
            <a:bodyPr lIns="50800" tIns="50800" rIns="50800" bIns="50800" rtlCol="0" anchor="ctr"/>
            <a:lstStyle/>
            <a:p>
              <a:pPr algn="ctr">
                <a:lnSpc>
                  <a:spcPts val="3750"/>
                </a:lnSpc>
              </a:pPr>
              <a:endParaRPr/>
            </a:p>
          </p:txBody>
        </p:sp>
      </p:grpSp>
      <p:grpSp>
        <p:nvGrpSpPr>
          <p:cNvPr id="35" name="Group 35"/>
          <p:cNvGrpSpPr/>
          <p:nvPr/>
        </p:nvGrpSpPr>
        <p:grpSpPr>
          <a:xfrm rot="-10800000">
            <a:off x="4986388" y="-589970"/>
            <a:ext cx="4612179" cy="3862529"/>
            <a:chOff x="0" y="0"/>
            <a:chExt cx="812800" cy="680690"/>
          </a:xfrm>
        </p:grpSpPr>
        <p:sp>
          <p:nvSpPr>
            <p:cNvPr id="36" name="Freeform 36"/>
            <p:cNvSpPr/>
            <p:nvPr/>
          </p:nvSpPr>
          <p:spPr>
            <a:xfrm>
              <a:off x="20421" y="28584"/>
              <a:ext cx="771959" cy="652106"/>
            </a:xfrm>
            <a:custGeom>
              <a:avLst/>
              <a:gdLst/>
              <a:ahLst/>
              <a:cxnLst/>
              <a:rect l="l" t="t" r="r" b="b"/>
              <a:pathLst>
                <a:path w="771959" h="652106">
                  <a:moveTo>
                    <a:pt x="411794" y="14654"/>
                  </a:moveTo>
                  <a:lnTo>
                    <a:pt x="766564" y="608868"/>
                  </a:lnTo>
                  <a:cubicBezTo>
                    <a:pt x="771838" y="617701"/>
                    <a:pt x="771958" y="628686"/>
                    <a:pt x="766880" y="637632"/>
                  </a:cubicBezTo>
                  <a:cubicBezTo>
                    <a:pt x="761802" y="646578"/>
                    <a:pt x="752309" y="652106"/>
                    <a:pt x="742022" y="652106"/>
                  </a:cubicBezTo>
                  <a:lnTo>
                    <a:pt x="29936" y="652106"/>
                  </a:lnTo>
                  <a:cubicBezTo>
                    <a:pt x="19649" y="652106"/>
                    <a:pt x="10156" y="646578"/>
                    <a:pt x="5078" y="637632"/>
                  </a:cubicBezTo>
                  <a:cubicBezTo>
                    <a:pt x="0" y="628686"/>
                    <a:pt x="120" y="617701"/>
                    <a:pt x="5394" y="608868"/>
                  </a:cubicBezTo>
                  <a:lnTo>
                    <a:pt x="360164" y="14654"/>
                  </a:lnTo>
                  <a:cubicBezTo>
                    <a:pt x="365590" y="5566"/>
                    <a:pt x="375395" y="0"/>
                    <a:pt x="385979" y="0"/>
                  </a:cubicBezTo>
                  <a:cubicBezTo>
                    <a:pt x="396563" y="0"/>
                    <a:pt x="406368" y="5566"/>
                    <a:pt x="411794" y="14654"/>
                  </a:cubicBezTo>
                  <a:close/>
                </a:path>
              </a:pathLst>
            </a:custGeom>
            <a:solidFill>
              <a:srgbClr val="602444">
                <a:alpha val="89804"/>
              </a:srgbClr>
            </a:solidFill>
          </p:spPr>
        </p:sp>
        <p:sp>
          <p:nvSpPr>
            <p:cNvPr id="37" name="TextBox 37"/>
            <p:cNvSpPr txBox="1"/>
            <p:nvPr/>
          </p:nvSpPr>
          <p:spPr>
            <a:xfrm>
              <a:off x="127000" y="249360"/>
              <a:ext cx="558800" cy="382710"/>
            </a:xfrm>
            <a:prstGeom prst="rect">
              <a:avLst/>
            </a:prstGeom>
          </p:spPr>
          <p:txBody>
            <a:bodyPr lIns="50800" tIns="50800" rIns="50800" bIns="50800" rtlCol="0" anchor="ctr"/>
            <a:lstStyle/>
            <a:p>
              <a:pPr algn="ctr">
                <a:lnSpc>
                  <a:spcPts val="3750"/>
                </a:lnSpc>
              </a:pPr>
              <a:endParaRPr/>
            </a:p>
          </p:txBody>
        </p:sp>
      </p:grpSp>
      <p:grpSp>
        <p:nvGrpSpPr>
          <p:cNvPr id="38" name="Group 38"/>
          <p:cNvGrpSpPr/>
          <p:nvPr/>
        </p:nvGrpSpPr>
        <p:grpSpPr>
          <a:xfrm>
            <a:off x="6297359" y="-429546"/>
            <a:ext cx="14319000" cy="3541681"/>
            <a:chOff x="0" y="0"/>
            <a:chExt cx="1437638" cy="355587"/>
          </a:xfrm>
        </p:grpSpPr>
        <p:sp>
          <p:nvSpPr>
            <p:cNvPr id="39" name="Freeform 39"/>
            <p:cNvSpPr/>
            <p:nvPr/>
          </p:nvSpPr>
          <p:spPr>
            <a:xfrm>
              <a:off x="6383" y="0"/>
              <a:ext cx="1424873" cy="355587"/>
            </a:xfrm>
            <a:custGeom>
              <a:avLst/>
              <a:gdLst/>
              <a:ahLst/>
              <a:cxnLst/>
              <a:rect l="l" t="t" r="r" b="b"/>
              <a:pathLst>
                <a:path w="1424873" h="355587">
                  <a:moveTo>
                    <a:pt x="1211835" y="0"/>
                  </a:moveTo>
                  <a:lnTo>
                    <a:pt x="9837" y="0"/>
                  </a:lnTo>
                  <a:cubicBezTo>
                    <a:pt x="6482" y="0"/>
                    <a:pt x="3380" y="1786"/>
                    <a:pt x="1696" y="4688"/>
                  </a:cubicBezTo>
                  <a:cubicBezTo>
                    <a:pt x="12" y="7590"/>
                    <a:pt x="0" y="11170"/>
                    <a:pt x="1665" y="14083"/>
                  </a:cubicBezTo>
                  <a:lnTo>
                    <a:pt x="188769" y="341504"/>
                  </a:lnTo>
                  <a:cubicBezTo>
                    <a:pt x="193746" y="350213"/>
                    <a:pt x="203007" y="355587"/>
                    <a:pt x="213037" y="355587"/>
                  </a:cubicBezTo>
                  <a:lnTo>
                    <a:pt x="1415035" y="355587"/>
                  </a:lnTo>
                  <a:cubicBezTo>
                    <a:pt x="1418391" y="355587"/>
                    <a:pt x="1421492" y="353801"/>
                    <a:pt x="1423176" y="350899"/>
                  </a:cubicBezTo>
                  <a:cubicBezTo>
                    <a:pt x="1424861" y="347997"/>
                    <a:pt x="1424872" y="344418"/>
                    <a:pt x="1423208" y="341504"/>
                  </a:cubicBezTo>
                  <a:lnTo>
                    <a:pt x="1236103" y="14083"/>
                  </a:lnTo>
                  <a:cubicBezTo>
                    <a:pt x="1231127" y="5374"/>
                    <a:pt x="1221865" y="0"/>
                    <a:pt x="1211835" y="0"/>
                  </a:cubicBezTo>
                  <a:close/>
                </a:path>
              </a:pathLst>
            </a:custGeom>
            <a:solidFill>
              <a:srgbClr val="DDC4CF"/>
            </a:solidFill>
          </p:spPr>
        </p:sp>
        <p:sp>
          <p:nvSpPr>
            <p:cNvPr id="40" name="TextBox 40"/>
            <p:cNvSpPr txBox="1"/>
            <p:nvPr/>
          </p:nvSpPr>
          <p:spPr>
            <a:xfrm>
              <a:off x="101600" y="-66675"/>
              <a:ext cx="1234438" cy="422262"/>
            </a:xfrm>
            <a:prstGeom prst="rect">
              <a:avLst/>
            </a:prstGeom>
          </p:spPr>
          <p:txBody>
            <a:bodyPr lIns="50800" tIns="50800" rIns="50800" bIns="50800" rtlCol="0" anchor="ctr"/>
            <a:lstStyle/>
            <a:p>
              <a:pPr algn="ctr">
                <a:lnSpc>
                  <a:spcPts val="3750"/>
                </a:lnSpc>
              </a:pPr>
              <a:endParaRPr/>
            </a:p>
          </p:txBody>
        </p:sp>
      </p:grpSp>
      <p:sp>
        <p:nvSpPr>
          <p:cNvPr id="41" name="Freeform 41"/>
          <p:cNvSpPr/>
          <p:nvPr/>
        </p:nvSpPr>
        <p:spPr>
          <a:xfrm rot="2513844" flipH="1">
            <a:off x="13393500" y="-665480"/>
            <a:ext cx="6677500" cy="2612572"/>
          </a:xfrm>
          <a:custGeom>
            <a:avLst/>
            <a:gdLst/>
            <a:ahLst/>
            <a:cxnLst/>
            <a:rect l="l" t="t" r="r" b="b"/>
            <a:pathLst>
              <a:path w="6677500" h="2612572">
                <a:moveTo>
                  <a:pt x="6677500" y="0"/>
                </a:moveTo>
                <a:lnTo>
                  <a:pt x="0" y="0"/>
                </a:lnTo>
                <a:lnTo>
                  <a:pt x="0" y="2612572"/>
                </a:lnTo>
                <a:lnTo>
                  <a:pt x="6677500" y="2612572"/>
                </a:lnTo>
                <a:lnTo>
                  <a:pt x="667750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sp>
      <p:sp>
        <p:nvSpPr>
          <p:cNvPr id="42" name="Freeform 42"/>
          <p:cNvSpPr/>
          <p:nvPr/>
        </p:nvSpPr>
        <p:spPr>
          <a:xfrm rot="-5400000">
            <a:off x="17259300" y="7096804"/>
            <a:ext cx="2057400" cy="807530"/>
          </a:xfrm>
          <a:custGeom>
            <a:avLst/>
            <a:gdLst/>
            <a:ahLst/>
            <a:cxnLst/>
            <a:rect l="l" t="t" r="r" b="b"/>
            <a:pathLst>
              <a:path w="2057400" h="807530">
                <a:moveTo>
                  <a:pt x="0" y="0"/>
                </a:moveTo>
                <a:lnTo>
                  <a:pt x="2057400" y="0"/>
                </a:lnTo>
                <a:lnTo>
                  <a:pt x="2057400" y="807530"/>
                </a:lnTo>
                <a:lnTo>
                  <a:pt x="0" y="8075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3" name="TextBox 43"/>
          <p:cNvSpPr txBox="1"/>
          <p:nvPr/>
        </p:nvSpPr>
        <p:spPr>
          <a:xfrm>
            <a:off x="2076271" y="4347333"/>
            <a:ext cx="4816156"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Introduction</a:t>
            </a:r>
          </a:p>
        </p:txBody>
      </p:sp>
      <p:sp>
        <p:nvSpPr>
          <p:cNvPr id="44" name="TextBox 44"/>
          <p:cNvSpPr txBox="1"/>
          <p:nvPr/>
        </p:nvSpPr>
        <p:spPr>
          <a:xfrm>
            <a:off x="2076271" y="7560311"/>
            <a:ext cx="4903239"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Inventory Module</a:t>
            </a:r>
          </a:p>
        </p:txBody>
      </p:sp>
      <p:sp>
        <p:nvSpPr>
          <p:cNvPr id="45" name="TextBox 45"/>
          <p:cNvSpPr txBox="1"/>
          <p:nvPr/>
        </p:nvSpPr>
        <p:spPr>
          <a:xfrm>
            <a:off x="10273261" y="5376033"/>
            <a:ext cx="4903239"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CRM Module</a:t>
            </a:r>
          </a:p>
        </p:txBody>
      </p:sp>
      <p:sp>
        <p:nvSpPr>
          <p:cNvPr id="46" name="TextBox 46"/>
          <p:cNvSpPr txBox="1"/>
          <p:nvPr/>
        </p:nvSpPr>
        <p:spPr>
          <a:xfrm>
            <a:off x="7282952" y="43289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01</a:t>
            </a:r>
          </a:p>
        </p:txBody>
      </p:sp>
      <p:sp>
        <p:nvSpPr>
          <p:cNvPr id="47" name="TextBox 47"/>
          <p:cNvSpPr txBox="1"/>
          <p:nvPr/>
        </p:nvSpPr>
        <p:spPr>
          <a:xfrm>
            <a:off x="15479942" y="43289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05</a:t>
            </a:r>
          </a:p>
        </p:txBody>
      </p:sp>
      <p:sp>
        <p:nvSpPr>
          <p:cNvPr id="48" name="TextBox 48"/>
          <p:cNvSpPr txBox="1"/>
          <p:nvPr/>
        </p:nvSpPr>
        <p:spPr>
          <a:xfrm>
            <a:off x="15479942" y="53576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06</a:t>
            </a:r>
          </a:p>
        </p:txBody>
      </p:sp>
      <p:sp>
        <p:nvSpPr>
          <p:cNvPr id="49" name="TextBox 49"/>
          <p:cNvSpPr txBox="1"/>
          <p:nvPr/>
        </p:nvSpPr>
        <p:spPr>
          <a:xfrm>
            <a:off x="2076271" y="5427469"/>
            <a:ext cx="4816156"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General Settings</a:t>
            </a:r>
          </a:p>
        </p:txBody>
      </p:sp>
      <p:sp>
        <p:nvSpPr>
          <p:cNvPr id="50" name="TextBox 50"/>
          <p:cNvSpPr txBox="1"/>
          <p:nvPr/>
        </p:nvSpPr>
        <p:spPr>
          <a:xfrm>
            <a:off x="2076271" y="6477759"/>
            <a:ext cx="4816156"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Accounting Module</a:t>
            </a:r>
          </a:p>
        </p:txBody>
      </p:sp>
      <p:sp>
        <p:nvSpPr>
          <p:cNvPr id="51" name="TextBox 51"/>
          <p:cNvSpPr txBox="1"/>
          <p:nvPr/>
        </p:nvSpPr>
        <p:spPr>
          <a:xfrm>
            <a:off x="10273261" y="6404733"/>
            <a:ext cx="4903239"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Sales Module</a:t>
            </a:r>
          </a:p>
        </p:txBody>
      </p:sp>
      <p:sp>
        <p:nvSpPr>
          <p:cNvPr id="52" name="TextBox 52"/>
          <p:cNvSpPr txBox="1"/>
          <p:nvPr/>
        </p:nvSpPr>
        <p:spPr>
          <a:xfrm>
            <a:off x="7282952" y="5409053"/>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02</a:t>
            </a:r>
          </a:p>
        </p:txBody>
      </p:sp>
      <p:sp>
        <p:nvSpPr>
          <p:cNvPr id="53" name="TextBox 53"/>
          <p:cNvSpPr txBox="1"/>
          <p:nvPr/>
        </p:nvSpPr>
        <p:spPr>
          <a:xfrm>
            <a:off x="7282952" y="6459343"/>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03</a:t>
            </a:r>
          </a:p>
        </p:txBody>
      </p:sp>
      <p:sp>
        <p:nvSpPr>
          <p:cNvPr id="54" name="TextBox 54"/>
          <p:cNvSpPr txBox="1"/>
          <p:nvPr/>
        </p:nvSpPr>
        <p:spPr>
          <a:xfrm>
            <a:off x="15479942" y="63863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07</a:t>
            </a:r>
          </a:p>
        </p:txBody>
      </p:sp>
      <p:sp>
        <p:nvSpPr>
          <p:cNvPr id="55" name="TextBox 55"/>
          <p:cNvSpPr txBox="1"/>
          <p:nvPr/>
        </p:nvSpPr>
        <p:spPr>
          <a:xfrm>
            <a:off x="9289414" y="1082004"/>
            <a:ext cx="4903239" cy="1184275"/>
          </a:xfrm>
          <a:prstGeom prst="rect">
            <a:avLst/>
          </a:prstGeom>
        </p:spPr>
        <p:txBody>
          <a:bodyPr lIns="0" tIns="0" rIns="0" bIns="0" rtlCol="0" anchor="t">
            <a:spAutoFit/>
          </a:bodyPr>
          <a:lstStyle/>
          <a:p>
            <a:pPr algn="l">
              <a:lnSpc>
                <a:spcPts val="9200"/>
              </a:lnSpc>
            </a:pPr>
            <a:r>
              <a:rPr lang="en-US" sz="8000" b="1">
                <a:solidFill>
                  <a:srgbClr val="23403D"/>
                </a:solidFill>
                <a:latin typeface="TT Norms Bold"/>
                <a:ea typeface="TT Norms Bold"/>
                <a:cs typeface="TT Norms Bold"/>
                <a:sym typeface="TT Norms Bold"/>
              </a:rPr>
              <a:t>AGENDA</a:t>
            </a:r>
          </a:p>
        </p:txBody>
      </p:sp>
      <p:sp>
        <p:nvSpPr>
          <p:cNvPr id="56" name="TextBox 56"/>
          <p:cNvSpPr txBox="1"/>
          <p:nvPr/>
        </p:nvSpPr>
        <p:spPr>
          <a:xfrm>
            <a:off x="7282952" y="7560311"/>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04</a:t>
            </a:r>
          </a:p>
        </p:txBody>
      </p:sp>
      <p:sp>
        <p:nvSpPr>
          <p:cNvPr id="57" name="AutoShape 57"/>
          <p:cNvSpPr/>
          <p:nvPr/>
        </p:nvSpPr>
        <p:spPr>
          <a:xfrm>
            <a:off x="10235932" y="5127748"/>
            <a:ext cx="5809568" cy="0"/>
          </a:xfrm>
          <a:prstGeom prst="line">
            <a:avLst/>
          </a:prstGeom>
          <a:ln w="19050" cap="flat">
            <a:solidFill>
              <a:srgbClr val="000000">
                <a:alpha val="49804"/>
              </a:srgbClr>
            </a:solidFill>
            <a:prstDash val="solid"/>
            <a:headEnd type="none" w="sm" len="sm"/>
            <a:tailEnd type="none" w="sm" len="sm"/>
          </a:ln>
        </p:spPr>
      </p:sp>
      <p:grpSp>
        <p:nvGrpSpPr>
          <p:cNvPr id="58" name="Group 58"/>
          <p:cNvGrpSpPr/>
          <p:nvPr/>
        </p:nvGrpSpPr>
        <p:grpSpPr>
          <a:xfrm rot="5400000">
            <a:off x="9372970" y="4489748"/>
            <a:ext cx="500647" cy="438066"/>
            <a:chOff x="0" y="0"/>
            <a:chExt cx="812800" cy="711200"/>
          </a:xfrm>
        </p:grpSpPr>
        <p:sp>
          <p:nvSpPr>
            <p:cNvPr id="59" name="Freeform 59"/>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60" name="TextBox 60"/>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61" name="TextBox 61"/>
          <p:cNvSpPr txBox="1"/>
          <p:nvPr/>
        </p:nvSpPr>
        <p:spPr>
          <a:xfrm>
            <a:off x="10235932" y="4337808"/>
            <a:ext cx="4903239"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Purchasing Module</a:t>
            </a:r>
          </a:p>
        </p:txBody>
      </p:sp>
      <p:sp>
        <p:nvSpPr>
          <p:cNvPr id="62" name="AutoShape 62"/>
          <p:cNvSpPr/>
          <p:nvPr/>
        </p:nvSpPr>
        <p:spPr>
          <a:xfrm>
            <a:off x="10273261" y="8340726"/>
            <a:ext cx="5809568" cy="0"/>
          </a:xfrm>
          <a:prstGeom prst="line">
            <a:avLst/>
          </a:prstGeom>
          <a:ln w="19050" cap="flat">
            <a:solidFill>
              <a:srgbClr val="000000">
                <a:alpha val="49804"/>
              </a:srgbClr>
            </a:solidFill>
            <a:prstDash val="solid"/>
            <a:headEnd type="none" w="sm" len="sm"/>
            <a:tailEnd type="none" w="sm" len="sm"/>
          </a:ln>
        </p:spPr>
      </p:sp>
      <p:grpSp>
        <p:nvGrpSpPr>
          <p:cNvPr id="63" name="Group 63"/>
          <p:cNvGrpSpPr/>
          <p:nvPr/>
        </p:nvGrpSpPr>
        <p:grpSpPr>
          <a:xfrm rot="5400000">
            <a:off x="9410299" y="7702726"/>
            <a:ext cx="500647" cy="438066"/>
            <a:chOff x="0" y="0"/>
            <a:chExt cx="812800" cy="711200"/>
          </a:xfrm>
        </p:grpSpPr>
        <p:sp>
          <p:nvSpPr>
            <p:cNvPr id="64" name="Freeform 64"/>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65" name="TextBox 65"/>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66" name="TextBox 66"/>
          <p:cNvSpPr txBox="1"/>
          <p:nvPr/>
        </p:nvSpPr>
        <p:spPr>
          <a:xfrm>
            <a:off x="10273261" y="7550786"/>
            <a:ext cx="4903239"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Manufacturing Module</a:t>
            </a:r>
          </a:p>
        </p:txBody>
      </p:sp>
      <p:sp>
        <p:nvSpPr>
          <p:cNvPr id="67" name="TextBox 67"/>
          <p:cNvSpPr txBox="1"/>
          <p:nvPr/>
        </p:nvSpPr>
        <p:spPr>
          <a:xfrm>
            <a:off x="15479942" y="7532371"/>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7640" y="419100"/>
            <a:ext cx="12740360" cy="1447800"/>
          </a:xfrm>
        </p:spPr>
        <p:txBody>
          <a:bodyPr>
            <a:normAutofit fontScale="40000" lnSpcReduction="20000"/>
          </a:bodyPr>
          <a:lstStyle/>
          <a:p>
            <a:pPr marL="0" indent="0" algn="ctr">
              <a:lnSpc>
                <a:spcPct val="115000"/>
              </a:lnSpc>
              <a:spcBef>
                <a:spcPts val="0"/>
              </a:spcBef>
              <a:spcAft>
                <a:spcPts val="1500"/>
              </a:spcAft>
              <a:buNone/>
            </a:pPr>
            <a:r>
              <a:rPr lang="en-US" sz="10100" b="1" dirty="0">
                <a:solidFill>
                  <a:srgbClr val="602444"/>
                </a:solidFill>
                <a:latin typeface="TT Norms Bold"/>
                <a:ea typeface="+mj-ea"/>
                <a:cs typeface="+mj-cs"/>
              </a:rPr>
              <a:t> Fixed Assets   </a:t>
            </a:r>
          </a:p>
          <a:p>
            <a:pPr>
              <a:lnSpc>
                <a:spcPct val="115000"/>
              </a:lnSpc>
              <a:spcBef>
                <a:spcPts val="0"/>
              </a:spcBef>
              <a:spcAft>
                <a:spcPts val="1500"/>
              </a:spcAft>
              <a:buFont typeface="Wingdings" pitchFamily="2" charset="2"/>
              <a:buChar char="ü"/>
            </a:pPr>
            <a:r>
              <a:rPr lang="en-US" sz="10000" b="1" dirty="0">
                <a:solidFill>
                  <a:srgbClr val="002060"/>
                </a:solidFill>
                <a:latin typeface="TT Norms Bold"/>
                <a:ea typeface="+mj-ea"/>
                <a:cs typeface="+mj-cs"/>
              </a:rPr>
              <a:t>Creating Asset Model </a:t>
            </a:r>
          </a:p>
        </p:txBody>
      </p:sp>
      <p:pic>
        <p:nvPicPr>
          <p:cNvPr id="4" name="Picture 3"/>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295400" y="2095500"/>
            <a:ext cx="12573000" cy="5372100"/>
          </a:xfrm>
          <a:prstGeom prst="rect">
            <a:avLst/>
          </a:prstGeom>
          <a:ln w="19050">
            <a:solidFill>
              <a:schemeClr val="tx1"/>
            </a:solidFill>
          </a:ln>
        </p:spPr>
      </p:pic>
      <p:grpSp>
        <p:nvGrpSpPr>
          <p:cNvPr id="5" name="Group 3">
            <a:extLst>
              <a:ext uri="{FF2B5EF4-FFF2-40B4-BE49-F238E27FC236}">
                <a16:creationId xmlns:a16="http://schemas.microsoft.com/office/drawing/2014/main" id="{4906DBE6-2C5A-4643-9EC0-741C69D9D8E7}"/>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67AB7F60-5A2C-49C0-B35B-5D5CF55E478F}"/>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69CFA5E1-FE46-4B37-84F0-BB1B624A3A76}"/>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898DC8FE-3B60-442B-8CDE-AF409A29E3EB}"/>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8D81C217-D378-40FE-801A-CEDE62EA6C2D}"/>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304496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866" y="830919"/>
            <a:ext cx="12517734" cy="1143000"/>
          </a:xfrm>
        </p:spPr>
        <p:txBody>
          <a:bodyPr>
            <a:noAutofit/>
          </a:bodyPr>
          <a:lstStyle/>
          <a:p>
            <a:pPr marL="685800" indent="-685800">
              <a:lnSpc>
                <a:spcPct val="115000"/>
              </a:lnSpc>
              <a:spcBef>
                <a:spcPts val="0"/>
              </a:spcBef>
              <a:spcAft>
                <a:spcPts val="1500"/>
              </a:spcAft>
              <a:buFont typeface="Wingdings" pitchFamily="2" charset="2"/>
              <a:buChar char="ü"/>
            </a:pPr>
            <a:r>
              <a:rPr lang="en-US" sz="4600" b="1" dirty="0">
                <a:solidFill>
                  <a:srgbClr val="602444"/>
                </a:solidFill>
                <a:latin typeface="TT Norms Bold"/>
              </a:rPr>
              <a:t>Upload Fixed Assets by Excel</a:t>
            </a:r>
            <a:r>
              <a:rPr lang="en-US" sz="4800" b="1" dirty="0">
                <a:solidFill>
                  <a:srgbClr val="FF0000"/>
                </a:solidFill>
                <a:latin typeface="Simplified Arabic"/>
                <a:ea typeface="Calibri"/>
                <a:cs typeface="Arial"/>
              </a:rPr>
              <a:t> </a:t>
            </a:r>
            <a:r>
              <a:rPr lang="en-US" sz="4600" b="1" dirty="0">
                <a:solidFill>
                  <a:srgbClr val="602444"/>
                </a:solidFill>
                <a:latin typeface="TT Norms Bold"/>
              </a:rPr>
              <a:t>sheet </a:t>
            </a:r>
            <a:endParaRPr lang="en-US" sz="4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171700"/>
            <a:ext cx="13194017" cy="5943600"/>
          </a:xfrm>
        </p:spPr>
      </p:pic>
      <p:grpSp>
        <p:nvGrpSpPr>
          <p:cNvPr id="5" name="Group 3">
            <a:extLst>
              <a:ext uri="{FF2B5EF4-FFF2-40B4-BE49-F238E27FC236}">
                <a16:creationId xmlns:a16="http://schemas.microsoft.com/office/drawing/2014/main" id="{05F25944-1E68-4D29-A9EA-B2FEA6F29458}"/>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EEEA91F6-E583-4201-AB59-D85E98F4213B}"/>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C7D51C92-D203-462C-A976-7C1D3C0B4AF9}"/>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2FF903EF-AACF-4A9F-9093-4DA5BF72C632}"/>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8">
            <a:extLst>
              <a:ext uri="{FF2B5EF4-FFF2-40B4-BE49-F238E27FC236}">
                <a16:creationId xmlns:a16="http://schemas.microsoft.com/office/drawing/2014/main" id="{D0332C50-5900-443E-889C-93984D7BA223}"/>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5">
              <a:extLst>
                <a:ext uri="{96DAC541-7B7A-43D3-8B79-37D633B846F1}">
                  <asvg:svgBlip xmlns:asvg="http://schemas.microsoft.com/office/drawing/2016/SVG/main" r:embed="rId6"/>
                </a:ext>
              </a:extLst>
            </a:blip>
            <a:stretch>
              <a:fillRect t="-265736"/>
            </a:stretch>
          </a:blipFill>
        </p:spPr>
      </p:sp>
    </p:spTree>
    <p:extLst>
      <p:ext uri="{BB962C8B-B14F-4D97-AF65-F5344CB8AC3E}">
        <p14:creationId xmlns:p14="http://schemas.microsoft.com/office/powerpoint/2010/main" val="227867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466" y="589305"/>
            <a:ext cx="8229600" cy="1143000"/>
          </a:xfrm>
        </p:spPr>
        <p:txBody>
          <a:bodyPr>
            <a:normAutofit/>
          </a:bodyPr>
          <a:lstStyle/>
          <a:p>
            <a:pPr marL="685800" indent="-685800">
              <a:lnSpc>
                <a:spcPct val="115000"/>
              </a:lnSpc>
              <a:spcBef>
                <a:spcPts val="0"/>
              </a:spcBef>
              <a:spcAft>
                <a:spcPts val="1500"/>
              </a:spcAft>
              <a:buFont typeface="Wingdings" pitchFamily="2" charset="2"/>
              <a:buChar char="ü"/>
              <a:tabLst>
                <a:tab pos="857250" algn="l"/>
              </a:tabLst>
            </a:pPr>
            <a:r>
              <a:rPr lang="en-US" sz="4600" b="1" dirty="0">
                <a:solidFill>
                  <a:srgbClr val="602444"/>
                </a:solidFill>
                <a:latin typeface="TT Norms Bold"/>
              </a:rPr>
              <a:t>Creating Journal Entries</a:t>
            </a:r>
            <a:endParaRPr lang="en-US" dirty="0"/>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219200" y="2069448"/>
            <a:ext cx="12687300" cy="5829300"/>
          </a:xfrm>
          <a:prstGeom prst="rect">
            <a:avLst/>
          </a:prstGeom>
          <a:ln w="28575">
            <a:solidFill>
              <a:schemeClr val="tx1"/>
            </a:solidFill>
          </a:ln>
        </p:spPr>
      </p:pic>
      <p:cxnSp>
        <p:nvCxnSpPr>
          <p:cNvPr id="5" name="Straight Arrow Connector 4"/>
          <p:cNvCxnSpPr/>
          <p:nvPr/>
        </p:nvCxnSpPr>
        <p:spPr>
          <a:xfrm flipH="1">
            <a:off x="5829301" y="5506871"/>
            <a:ext cx="684848"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6" name="Straight Arrow Connector 5"/>
          <p:cNvCxnSpPr/>
          <p:nvPr/>
        </p:nvCxnSpPr>
        <p:spPr>
          <a:xfrm flipH="1">
            <a:off x="5829300" y="6629399"/>
            <a:ext cx="1153227" cy="2"/>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7" name="Straight Arrow Connector 6"/>
          <p:cNvCxnSpPr/>
          <p:nvPr/>
        </p:nvCxnSpPr>
        <p:spPr>
          <a:xfrm flipH="1">
            <a:off x="8147436" y="6161964"/>
            <a:ext cx="684846"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8" name="Text Box 54"/>
          <p:cNvSpPr txBox="1"/>
          <p:nvPr/>
        </p:nvSpPr>
        <p:spPr>
          <a:xfrm>
            <a:off x="6743701" y="5143500"/>
            <a:ext cx="1452056" cy="681321"/>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137160" tIns="68580" rIns="137160" bIns="68580" numCol="1" spcCol="0" rtlCol="0" fromWordArt="0" anchor="t" anchorCtr="0" forceAA="0" compatLnSpc="1">
            <a:prstTxWarp prst="textNoShape">
              <a:avLst/>
            </a:prstTxWarp>
            <a:noAutofit/>
          </a:bodyPr>
          <a:lstStyle/>
          <a:p>
            <a:pPr algn="ctr">
              <a:lnSpc>
                <a:spcPct val="115000"/>
              </a:lnSpc>
              <a:spcAft>
                <a:spcPts val="1500"/>
              </a:spcAft>
            </a:pPr>
            <a:r>
              <a:rPr lang="ar-EG" sz="3000" b="1" dirty="0">
                <a:ea typeface="Calibri"/>
                <a:cs typeface="Arial"/>
              </a:rPr>
              <a:t>الأصل</a:t>
            </a:r>
            <a:endParaRPr lang="en-US" sz="3000" dirty="0">
              <a:ea typeface="Calibri"/>
              <a:cs typeface="Arial"/>
            </a:endParaRPr>
          </a:p>
        </p:txBody>
      </p:sp>
      <p:sp>
        <p:nvSpPr>
          <p:cNvPr id="10" name="Text Box 55"/>
          <p:cNvSpPr txBox="1"/>
          <p:nvPr/>
        </p:nvSpPr>
        <p:spPr>
          <a:xfrm>
            <a:off x="8944401" y="5506871"/>
            <a:ext cx="2028399" cy="66533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137160" tIns="68580" rIns="137160" bIns="68580" numCol="1" spcCol="0" rtlCol="0" fromWordArt="0" anchor="t" anchorCtr="0" forceAA="0" compatLnSpc="1">
            <a:prstTxWarp prst="textNoShape">
              <a:avLst/>
            </a:prstTxWarp>
            <a:noAutofit/>
          </a:bodyPr>
          <a:lstStyle/>
          <a:p>
            <a:pPr>
              <a:lnSpc>
                <a:spcPct val="115000"/>
              </a:lnSpc>
              <a:spcAft>
                <a:spcPts val="1500"/>
              </a:spcAft>
            </a:pPr>
            <a:r>
              <a:rPr lang="ar-EG" sz="2400" b="1" dirty="0">
                <a:ea typeface="Calibri"/>
                <a:cs typeface="Arial"/>
              </a:rPr>
              <a:t>مجمع الإهلاك</a:t>
            </a:r>
            <a:endParaRPr lang="en-US" sz="2400" dirty="0">
              <a:ea typeface="Calibri"/>
              <a:cs typeface="Arial"/>
            </a:endParaRPr>
          </a:p>
        </p:txBody>
      </p:sp>
      <p:sp>
        <p:nvSpPr>
          <p:cNvPr id="12" name="Text Box 56"/>
          <p:cNvSpPr txBox="1"/>
          <p:nvPr/>
        </p:nvSpPr>
        <p:spPr>
          <a:xfrm>
            <a:off x="6982529" y="6422231"/>
            <a:ext cx="2275773" cy="77867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137160" tIns="68580" rIns="137160" bIns="68580" numCol="1" spcCol="0" rtlCol="0" fromWordArt="0" anchor="t" anchorCtr="0" forceAA="0" compatLnSpc="1">
            <a:prstTxWarp prst="textNoShape">
              <a:avLst/>
            </a:prstTxWarp>
            <a:noAutofit/>
          </a:bodyPr>
          <a:lstStyle/>
          <a:p>
            <a:pPr>
              <a:lnSpc>
                <a:spcPct val="115000"/>
              </a:lnSpc>
              <a:spcAft>
                <a:spcPts val="1500"/>
              </a:spcAft>
            </a:pPr>
            <a:r>
              <a:rPr lang="ar-EG" sz="3000" b="1" dirty="0">
                <a:ea typeface="Calibri"/>
                <a:cs typeface="Arial"/>
              </a:rPr>
              <a:t>حساب مؤقت</a:t>
            </a:r>
            <a:endParaRPr lang="en-US" sz="3000" dirty="0">
              <a:ea typeface="Calibri"/>
              <a:cs typeface="Arial"/>
            </a:endParaRPr>
          </a:p>
        </p:txBody>
      </p:sp>
      <p:grpSp>
        <p:nvGrpSpPr>
          <p:cNvPr id="11" name="Group 3">
            <a:extLst>
              <a:ext uri="{FF2B5EF4-FFF2-40B4-BE49-F238E27FC236}">
                <a16:creationId xmlns:a16="http://schemas.microsoft.com/office/drawing/2014/main" id="{52C13CC2-3F58-46FF-83A0-D39D4D8470E0}"/>
              </a:ext>
            </a:extLst>
          </p:cNvPr>
          <p:cNvGrpSpPr/>
          <p:nvPr/>
        </p:nvGrpSpPr>
        <p:grpSpPr>
          <a:xfrm>
            <a:off x="-3349299" y="-2840784"/>
            <a:ext cx="5114374" cy="4395165"/>
            <a:chOff x="0" y="0"/>
            <a:chExt cx="812800" cy="698500"/>
          </a:xfrm>
        </p:grpSpPr>
        <p:sp>
          <p:nvSpPr>
            <p:cNvPr id="13" name="Freeform 4">
              <a:extLst>
                <a:ext uri="{FF2B5EF4-FFF2-40B4-BE49-F238E27FC236}">
                  <a16:creationId xmlns:a16="http://schemas.microsoft.com/office/drawing/2014/main" id="{E1B5C9B6-B424-4C4D-B45D-11E7850DFAD1}"/>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4" name="TextBox 5">
              <a:extLst>
                <a:ext uri="{FF2B5EF4-FFF2-40B4-BE49-F238E27FC236}">
                  <a16:creationId xmlns:a16="http://schemas.microsoft.com/office/drawing/2014/main" id="{221EA4B6-A806-4F11-A4C1-F0ABF2643625}"/>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5" name="Freeform 7">
            <a:extLst>
              <a:ext uri="{FF2B5EF4-FFF2-40B4-BE49-F238E27FC236}">
                <a16:creationId xmlns:a16="http://schemas.microsoft.com/office/drawing/2014/main" id="{8F2671F1-A37E-4051-985F-5E370BB9937D}"/>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8">
            <a:extLst>
              <a:ext uri="{FF2B5EF4-FFF2-40B4-BE49-F238E27FC236}">
                <a16:creationId xmlns:a16="http://schemas.microsoft.com/office/drawing/2014/main" id="{65EB1DC6-301D-4521-9849-7EDBEF998703}"/>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979304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411381"/>
            <a:ext cx="8229600" cy="1143000"/>
          </a:xfrm>
        </p:spPr>
        <p:txBody>
          <a:bodyPr>
            <a:normAutofit/>
          </a:bodyPr>
          <a:lstStyle/>
          <a:p>
            <a:pPr marL="571500" indent="-571500" algn="r">
              <a:buFont typeface="Wingdings" pitchFamily="2" charset="2"/>
              <a:buChar char="q"/>
            </a:pPr>
            <a:r>
              <a:rPr lang="en-US" sz="4000" b="1" dirty="0">
                <a:solidFill>
                  <a:srgbClr val="602444"/>
                </a:solidFill>
                <a:latin typeface="TT Norms Bold"/>
              </a:rPr>
              <a:t>Upload Other Accounts</a:t>
            </a:r>
          </a:p>
        </p:txBody>
      </p:sp>
      <p:pic>
        <p:nvPicPr>
          <p:cNvPr id="5" name="Content Placeholder 4"/>
          <p:cNvPicPr>
            <a:picLocks noGrp="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743200" y="1828800"/>
            <a:ext cx="13030200" cy="2857500"/>
          </a:xfrm>
          <a:prstGeom prst="rect">
            <a:avLst/>
          </a:prstGeom>
          <a:ln w="19050">
            <a:solidFill>
              <a:schemeClr val="tx1"/>
            </a:solidFill>
          </a:ln>
        </p:spPr>
      </p:pic>
      <p:pic>
        <p:nvPicPr>
          <p:cNvPr id="6" name="Content Placeholder 5"/>
          <p:cNvPicPr>
            <a:picLocks noGrp="1"/>
          </p:cNvPicPr>
          <p:nvPr>
            <p:ph sz="half" idx="2"/>
          </p:nvPr>
        </p:nvPicPr>
        <p:blipFill>
          <a:blip r:embed="rId4">
            <a:extLst>
              <a:ext uri="{BEBA8EAE-BF5A-486C-A8C5-ECC9F3942E4B}">
                <a14:imgProps xmlns:a14="http://schemas.microsoft.com/office/drawing/2010/main">
                  <a14:imgLayer r:embed="rId5">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514600" y="5029200"/>
            <a:ext cx="13030200" cy="5143500"/>
          </a:xfrm>
          <a:prstGeom prst="rect">
            <a:avLst/>
          </a:prstGeom>
          <a:ln w="19050">
            <a:solidFill>
              <a:schemeClr val="tx1"/>
            </a:solidFill>
          </a:ln>
        </p:spPr>
      </p:pic>
      <p:cxnSp>
        <p:nvCxnSpPr>
          <p:cNvPr id="8" name="Straight Arrow Connector 7"/>
          <p:cNvCxnSpPr/>
          <p:nvPr/>
        </p:nvCxnSpPr>
        <p:spPr>
          <a:xfrm flipH="1">
            <a:off x="6629400" y="3314700"/>
            <a:ext cx="2514600" cy="33147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7" name="Group 3">
            <a:extLst>
              <a:ext uri="{FF2B5EF4-FFF2-40B4-BE49-F238E27FC236}">
                <a16:creationId xmlns:a16="http://schemas.microsoft.com/office/drawing/2014/main" id="{FA2921AA-3146-4800-9292-77F1F6491E32}"/>
              </a:ext>
            </a:extLst>
          </p:cNvPr>
          <p:cNvGrpSpPr/>
          <p:nvPr/>
        </p:nvGrpSpPr>
        <p:grpSpPr>
          <a:xfrm>
            <a:off x="-3349299" y="-2840784"/>
            <a:ext cx="5114374" cy="4395165"/>
            <a:chOff x="0" y="0"/>
            <a:chExt cx="812800" cy="698500"/>
          </a:xfrm>
        </p:grpSpPr>
        <p:sp>
          <p:nvSpPr>
            <p:cNvPr id="9" name="Freeform 4">
              <a:extLst>
                <a:ext uri="{FF2B5EF4-FFF2-40B4-BE49-F238E27FC236}">
                  <a16:creationId xmlns:a16="http://schemas.microsoft.com/office/drawing/2014/main" id="{1CEC0019-D557-4C08-BA1D-F7094B4CB416}"/>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0" name="TextBox 5">
              <a:extLst>
                <a:ext uri="{FF2B5EF4-FFF2-40B4-BE49-F238E27FC236}">
                  <a16:creationId xmlns:a16="http://schemas.microsoft.com/office/drawing/2014/main" id="{1787C495-2AD3-49E0-ACCD-3B031E738BDB}"/>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1" name="Freeform 7">
            <a:extLst>
              <a:ext uri="{FF2B5EF4-FFF2-40B4-BE49-F238E27FC236}">
                <a16:creationId xmlns:a16="http://schemas.microsoft.com/office/drawing/2014/main" id="{D72C7FB0-56F8-44AB-8C12-1BE8F06E33F7}"/>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8">
            <a:extLst>
              <a:ext uri="{FF2B5EF4-FFF2-40B4-BE49-F238E27FC236}">
                <a16:creationId xmlns:a16="http://schemas.microsoft.com/office/drawing/2014/main" id="{AEFA71C1-09A6-48B8-AE0C-358DE694540C}"/>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Tree>
    <p:extLst>
      <p:ext uri="{BB962C8B-B14F-4D97-AF65-F5344CB8AC3E}">
        <p14:creationId xmlns:p14="http://schemas.microsoft.com/office/powerpoint/2010/main" val="1280136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632" y="411381"/>
            <a:ext cx="8767967" cy="1143000"/>
          </a:xfrm>
        </p:spPr>
        <p:txBody>
          <a:bodyPr>
            <a:normAutofit fontScale="90000"/>
          </a:bodyPr>
          <a:lstStyle/>
          <a:p>
            <a:r>
              <a:rPr lang="en-US" sz="4500" b="1" dirty="0">
                <a:solidFill>
                  <a:srgbClr val="602444"/>
                </a:solidFill>
                <a:latin typeface="TT Norms Bold"/>
              </a:rPr>
              <a:t>Analytic Accounting /Cost Centers</a:t>
            </a:r>
          </a:p>
        </p:txBody>
      </p:sp>
      <p:pic>
        <p:nvPicPr>
          <p:cNvPr id="4" name="Picture 3"/>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295400" y="2315900"/>
            <a:ext cx="13411200" cy="4656400"/>
          </a:xfrm>
          <a:prstGeom prst="rect">
            <a:avLst/>
          </a:prstGeom>
          <a:ln w="19050">
            <a:solidFill>
              <a:schemeClr val="tx1"/>
            </a:solidFill>
          </a:ln>
        </p:spPr>
      </p:pic>
      <p:grpSp>
        <p:nvGrpSpPr>
          <p:cNvPr id="5" name="Group 3">
            <a:extLst>
              <a:ext uri="{FF2B5EF4-FFF2-40B4-BE49-F238E27FC236}">
                <a16:creationId xmlns:a16="http://schemas.microsoft.com/office/drawing/2014/main" id="{752315E5-E6F6-4A66-B495-7B733BECB99B}"/>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0EFB72E1-006D-4EFC-9377-AFEE5AA883D4}"/>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93B79655-A7CC-433E-8D65-B6A3CD7A94BC}"/>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F02C515A-CAE0-4591-A0C4-67D98EB62FB3}"/>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B4874EF0-C8E9-4525-A291-AD81D545DD1A}"/>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
        <p:nvSpPr>
          <p:cNvPr id="3" name="Rectangle 2"/>
          <p:cNvSpPr/>
          <p:nvPr/>
        </p:nvSpPr>
        <p:spPr>
          <a:xfrm>
            <a:off x="1981200" y="1261993"/>
            <a:ext cx="10058400" cy="707886"/>
          </a:xfrm>
          <a:prstGeom prst="rect">
            <a:avLst/>
          </a:prstGeom>
        </p:spPr>
        <p:txBody>
          <a:bodyPr wrap="square">
            <a:spAutoFit/>
          </a:bodyPr>
          <a:lstStyle/>
          <a:p>
            <a:pPr marL="342900" marR="0" lvl="0" indent="-342900" defTabSz="914400" eaLnBrk="1" fontAlgn="auto" latinLnBrk="0" hangingPunct="1">
              <a:lnSpc>
                <a:spcPct val="100000"/>
              </a:lnSpc>
              <a:spcBef>
                <a:spcPct val="20000"/>
              </a:spcBef>
              <a:spcAft>
                <a:spcPts val="0"/>
              </a:spcAft>
              <a:buClrTx/>
              <a:buSzTx/>
              <a:buFont typeface="Wingdings" pitchFamily="2" charset="2"/>
              <a:buChar char="ü"/>
              <a:tabLst/>
              <a:defRPr/>
            </a:pPr>
            <a:r>
              <a:rPr kumimoji="0" lang="en-US" sz="4000" b="1" i="0" u="none" strike="noStrike" kern="0" cap="none" spc="0" normalizeH="0" baseline="0" noProof="0" dirty="0">
                <a:ln>
                  <a:noFill/>
                </a:ln>
                <a:solidFill>
                  <a:srgbClr val="FF0000"/>
                </a:solidFill>
                <a:effectLst/>
                <a:uLnTx/>
                <a:uFillTx/>
                <a:latin typeface="Simplified Arabic"/>
                <a:ea typeface="Calibri"/>
              </a:rPr>
              <a:t>Creating Analytic Plan</a:t>
            </a:r>
            <a:endParaRPr kumimoji="0" lang="en-US" sz="4000" b="0"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1454137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411381"/>
            <a:ext cx="8229600" cy="1143000"/>
          </a:xfrm>
        </p:spPr>
        <p:txBody>
          <a:bodyPr>
            <a:normAutofit fontScale="90000"/>
          </a:bodyPr>
          <a:lstStyle/>
          <a:p>
            <a:pPr marL="685800" indent="-685800">
              <a:lnSpc>
                <a:spcPct val="115000"/>
              </a:lnSpc>
              <a:spcBef>
                <a:spcPts val="0"/>
              </a:spcBef>
              <a:spcAft>
                <a:spcPts val="1500"/>
              </a:spcAft>
              <a:buFont typeface="Wingdings" pitchFamily="2" charset="2"/>
              <a:buChar char="ü"/>
            </a:pPr>
            <a:r>
              <a:rPr lang="en-US" sz="5000" b="1" dirty="0">
                <a:solidFill>
                  <a:srgbClr val="FF0000"/>
                </a:solidFill>
                <a:latin typeface="TT Norms Bold"/>
              </a:rPr>
              <a:t>Creating Analytic Accounts</a:t>
            </a: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514600" y="1600200"/>
            <a:ext cx="12801600" cy="4114800"/>
          </a:xfrm>
          <a:prstGeom prst="rect">
            <a:avLst/>
          </a:prstGeom>
          <a:ln w="19050">
            <a:solidFill>
              <a:schemeClr val="tx1"/>
            </a:solidFill>
          </a:ln>
        </p:spPr>
      </p:pic>
      <p:sp>
        <p:nvSpPr>
          <p:cNvPr id="5" name="Rectangle 4"/>
          <p:cNvSpPr/>
          <p:nvPr/>
        </p:nvSpPr>
        <p:spPr>
          <a:xfrm>
            <a:off x="6967182" y="5864874"/>
            <a:ext cx="3553024" cy="92333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700" b="1" dirty="0">
                <a:solidFill>
                  <a:srgbClr val="FF0000"/>
                </a:solidFill>
              </a:rPr>
              <a:t>Balance of Cost Centers</a:t>
            </a:r>
          </a:p>
          <a:p>
            <a:endParaRPr lang="en-US" sz="2700" dirty="0"/>
          </a:p>
        </p:txBody>
      </p:sp>
      <p:pic>
        <p:nvPicPr>
          <p:cNvPr id="6" name="Picture 5"/>
          <p:cNvPicPr/>
          <p:nvPr/>
        </p:nvPicPr>
        <p:blipFill>
          <a:blip r:embed="rId4">
            <a:extLst>
              <a:ext uri="{BEBA8EAE-BF5A-486C-A8C5-ECC9F3942E4B}">
                <a14:imgProps xmlns:a14="http://schemas.microsoft.com/office/drawing/2010/main">
                  <a14:imgLayer r:embed="rId5">
                    <a14:imgEffect>
                      <a14:sharpenSoften amount="50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14600" y="6349622"/>
            <a:ext cx="12801600" cy="3137279"/>
          </a:xfrm>
          <a:prstGeom prst="rect">
            <a:avLst/>
          </a:prstGeom>
          <a:ln w="19050">
            <a:solidFill>
              <a:schemeClr val="tx1"/>
            </a:solidFill>
          </a:ln>
        </p:spPr>
      </p:pic>
      <p:cxnSp>
        <p:nvCxnSpPr>
          <p:cNvPr id="8" name="Straight Arrow Connector 7"/>
          <p:cNvCxnSpPr/>
          <p:nvPr/>
        </p:nvCxnSpPr>
        <p:spPr>
          <a:xfrm>
            <a:off x="10604621" y="6057900"/>
            <a:ext cx="425438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7" name="Group 3">
            <a:extLst>
              <a:ext uri="{FF2B5EF4-FFF2-40B4-BE49-F238E27FC236}">
                <a16:creationId xmlns:a16="http://schemas.microsoft.com/office/drawing/2014/main" id="{D237921C-158A-4822-BD0D-322C3BEB33E5}"/>
              </a:ext>
            </a:extLst>
          </p:cNvPr>
          <p:cNvGrpSpPr/>
          <p:nvPr/>
        </p:nvGrpSpPr>
        <p:grpSpPr>
          <a:xfrm>
            <a:off x="-3349299" y="-2840784"/>
            <a:ext cx="5114374" cy="4395165"/>
            <a:chOff x="0" y="0"/>
            <a:chExt cx="812800" cy="698500"/>
          </a:xfrm>
        </p:grpSpPr>
        <p:sp>
          <p:nvSpPr>
            <p:cNvPr id="9" name="Freeform 4">
              <a:extLst>
                <a:ext uri="{FF2B5EF4-FFF2-40B4-BE49-F238E27FC236}">
                  <a16:creationId xmlns:a16="http://schemas.microsoft.com/office/drawing/2014/main" id="{72E80C82-E7FE-418F-8225-192958FE52BC}"/>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0" name="TextBox 5">
              <a:extLst>
                <a:ext uri="{FF2B5EF4-FFF2-40B4-BE49-F238E27FC236}">
                  <a16:creationId xmlns:a16="http://schemas.microsoft.com/office/drawing/2014/main" id="{F898E128-C51E-4CAC-9F39-007D6A89F3A1}"/>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1" name="Freeform 7">
            <a:extLst>
              <a:ext uri="{FF2B5EF4-FFF2-40B4-BE49-F238E27FC236}">
                <a16:creationId xmlns:a16="http://schemas.microsoft.com/office/drawing/2014/main" id="{4277FD1A-9085-4A10-B25B-B91EC8956946}"/>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8">
            <a:extLst>
              <a:ext uri="{FF2B5EF4-FFF2-40B4-BE49-F238E27FC236}">
                <a16:creationId xmlns:a16="http://schemas.microsoft.com/office/drawing/2014/main" id="{014F552D-30BD-4065-AC19-B5971160A800}"/>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Tree>
    <p:extLst>
      <p:ext uri="{BB962C8B-B14F-4D97-AF65-F5344CB8AC3E}">
        <p14:creationId xmlns:p14="http://schemas.microsoft.com/office/powerpoint/2010/main" val="3403059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636758" y="2552700"/>
            <a:ext cx="13258800" cy="4914900"/>
          </a:xfrm>
          <a:prstGeom prst="rect">
            <a:avLst/>
          </a:prstGeom>
          <a:ln w="19050">
            <a:solidFill>
              <a:sysClr val="windowText" lastClr="000000"/>
            </a:solidFill>
          </a:ln>
        </p:spPr>
      </p:pic>
      <p:grpSp>
        <p:nvGrpSpPr>
          <p:cNvPr id="6" name="Group 3">
            <a:extLst>
              <a:ext uri="{FF2B5EF4-FFF2-40B4-BE49-F238E27FC236}">
                <a16:creationId xmlns:a16="http://schemas.microsoft.com/office/drawing/2014/main" id="{B4A1184C-2778-459E-A66C-7F4422B2CE2C}"/>
              </a:ext>
            </a:extLst>
          </p:cNvPr>
          <p:cNvGrpSpPr/>
          <p:nvPr/>
        </p:nvGrpSpPr>
        <p:grpSpPr>
          <a:xfrm>
            <a:off x="-3349299" y="-2840784"/>
            <a:ext cx="5114374" cy="4395165"/>
            <a:chOff x="0" y="0"/>
            <a:chExt cx="812800" cy="698500"/>
          </a:xfrm>
        </p:grpSpPr>
        <p:sp>
          <p:nvSpPr>
            <p:cNvPr id="7" name="Freeform 4">
              <a:extLst>
                <a:ext uri="{FF2B5EF4-FFF2-40B4-BE49-F238E27FC236}">
                  <a16:creationId xmlns:a16="http://schemas.microsoft.com/office/drawing/2014/main" id="{A210ED64-ACFF-47A4-8EAE-7F3E1456014A}"/>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8" name="TextBox 5">
              <a:extLst>
                <a:ext uri="{FF2B5EF4-FFF2-40B4-BE49-F238E27FC236}">
                  <a16:creationId xmlns:a16="http://schemas.microsoft.com/office/drawing/2014/main" id="{D7FD4C49-552D-4993-AB86-A3F291DA3403}"/>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0" name="Freeform 7">
            <a:extLst>
              <a:ext uri="{FF2B5EF4-FFF2-40B4-BE49-F238E27FC236}">
                <a16:creationId xmlns:a16="http://schemas.microsoft.com/office/drawing/2014/main" id="{D2BAB5CD-5392-40ED-AE2F-4C15FB60390C}"/>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8">
            <a:extLst>
              <a:ext uri="{FF2B5EF4-FFF2-40B4-BE49-F238E27FC236}">
                <a16:creationId xmlns:a16="http://schemas.microsoft.com/office/drawing/2014/main" id="{E69AA3A8-14A2-4BB8-8A8E-AE2AD98A56E5}"/>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
        <p:nvSpPr>
          <p:cNvPr id="3" name="TextBox 2">
            <a:extLst>
              <a:ext uri="{FF2B5EF4-FFF2-40B4-BE49-F238E27FC236}">
                <a16:creationId xmlns:a16="http://schemas.microsoft.com/office/drawing/2014/main" id="{7D33D16D-7308-4EAE-BDA4-EA6CA2A18C48}"/>
              </a:ext>
            </a:extLst>
          </p:cNvPr>
          <p:cNvSpPr txBox="1"/>
          <p:nvPr/>
        </p:nvSpPr>
        <p:spPr>
          <a:xfrm>
            <a:off x="1371600" y="419100"/>
            <a:ext cx="16383000" cy="1631216"/>
          </a:xfrm>
          <a:prstGeom prst="rect">
            <a:avLst/>
          </a:prstGeom>
          <a:noFill/>
        </p:spPr>
        <p:txBody>
          <a:bodyPr wrap="square" rtlCol="0">
            <a:spAutoFit/>
          </a:bodyPr>
          <a:lstStyle/>
          <a:p>
            <a:r>
              <a:rPr lang="en-US" sz="5000" b="1" dirty="0">
                <a:solidFill>
                  <a:srgbClr val="602444"/>
                </a:solidFill>
                <a:latin typeface="TT Norms Bold"/>
                <a:ea typeface="+mj-ea"/>
                <a:cs typeface="+mj-cs"/>
              </a:rPr>
              <a:t>Cases OF Daily Operation and Features of Using Odoo </a:t>
            </a:r>
            <a:br>
              <a:rPr lang="en-US" sz="5000" b="1" dirty="0">
                <a:solidFill>
                  <a:srgbClr val="602444"/>
                </a:solidFill>
                <a:latin typeface="TT Norms Bold"/>
                <a:ea typeface="+mj-ea"/>
                <a:cs typeface="+mj-cs"/>
              </a:rPr>
            </a:br>
            <a:r>
              <a:rPr lang="en-US" sz="5000" b="1" dirty="0">
                <a:solidFill>
                  <a:srgbClr val="FF0000"/>
                </a:solidFill>
                <a:latin typeface="TT Norms Bold"/>
                <a:ea typeface="+mj-ea"/>
                <a:cs typeface="+mj-cs"/>
              </a:rPr>
              <a:t>Customer Invoice with payment terms</a:t>
            </a:r>
          </a:p>
        </p:txBody>
      </p:sp>
    </p:spTree>
    <p:extLst>
      <p:ext uri="{BB962C8B-B14F-4D97-AF65-F5344CB8AC3E}">
        <p14:creationId xmlns:p14="http://schemas.microsoft.com/office/powerpoint/2010/main" val="2373331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52" y="411381"/>
            <a:ext cx="13538948" cy="1143000"/>
          </a:xfrm>
        </p:spPr>
        <p:txBody>
          <a:bodyPr>
            <a:normAutofit/>
          </a:bodyPr>
          <a:lstStyle/>
          <a:p>
            <a:pPr algn="l"/>
            <a:r>
              <a:rPr lang="en-US" sz="6500" b="1" dirty="0">
                <a:solidFill>
                  <a:srgbClr val="602444"/>
                </a:solidFill>
                <a:latin typeface="TT Norms Bold"/>
              </a:rPr>
              <a:t>Customer Invoice with payment</a:t>
            </a: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514600" y="1828800"/>
            <a:ext cx="13030200" cy="4914900"/>
          </a:xfrm>
          <a:prstGeom prst="rect">
            <a:avLst/>
          </a:prstGeom>
          <a:ln w="19050">
            <a:solidFill>
              <a:schemeClr val="tx1"/>
            </a:solidFill>
          </a:ln>
        </p:spPr>
      </p:pic>
      <p:pic>
        <p:nvPicPr>
          <p:cNvPr id="5" name="Picture 4"/>
          <p:cNvPicPr/>
          <p:nvPr/>
        </p:nvPicPr>
        <p:blipFill>
          <a:blip r:embed="rId4">
            <a:extLst>
              <a:ext uri="{BEBA8EAE-BF5A-486C-A8C5-ECC9F3942E4B}">
                <a14:imgProps xmlns:a14="http://schemas.microsoft.com/office/drawing/2010/main">
                  <a14:imgLayer r:embed="rId5">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628900" y="6858000"/>
            <a:ext cx="12915900" cy="3086100"/>
          </a:xfrm>
          <a:prstGeom prst="rect">
            <a:avLst/>
          </a:prstGeom>
          <a:ln w="19050">
            <a:solidFill>
              <a:schemeClr val="tx1"/>
            </a:solidFill>
          </a:ln>
        </p:spPr>
      </p:pic>
      <p:grpSp>
        <p:nvGrpSpPr>
          <p:cNvPr id="6" name="Group 3">
            <a:extLst>
              <a:ext uri="{FF2B5EF4-FFF2-40B4-BE49-F238E27FC236}">
                <a16:creationId xmlns:a16="http://schemas.microsoft.com/office/drawing/2014/main" id="{80559B0B-B914-47EA-8EF7-1E3396CE8FE1}"/>
              </a:ext>
            </a:extLst>
          </p:cNvPr>
          <p:cNvGrpSpPr/>
          <p:nvPr/>
        </p:nvGrpSpPr>
        <p:grpSpPr>
          <a:xfrm>
            <a:off x="-3349299" y="-2840784"/>
            <a:ext cx="5114374" cy="4395165"/>
            <a:chOff x="0" y="0"/>
            <a:chExt cx="812800" cy="698500"/>
          </a:xfrm>
        </p:grpSpPr>
        <p:sp>
          <p:nvSpPr>
            <p:cNvPr id="7" name="Freeform 4">
              <a:extLst>
                <a:ext uri="{FF2B5EF4-FFF2-40B4-BE49-F238E27FC236}">
                  <a16:creationId xmlns:a16="http://schemas.microsoft.com/office/drawing/2014/main" id="{10E37C87-BB24-45FF-A0C6-C00777C96DE3}"/>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8" name="TextBox 5">
              <a:extLst>
                <a:ext uri="{FF2B5EF4-FFF2-40B4-BE49-F238E27FC236}">
                  <a16:creationId xmlns:a16="http://schemas.microsoft.com/office/drawing/2014/main" id="{D7D36391-E4CD-4941-8AF1-158DBA7962F5}"/>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9" name="Freeform 7">
            <a:extLst>
              <a:ext uri="{FF2B5EF4-FFF2-40B4-BE49-F238E27FC236}">
                <a16:creationId xmlns:a16="http://schemas.microsoft.com/office/drawing/2014/main" id="{400631ED-6291-454E-91F4-C8F60D9F4759}"/>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8">
            <a:extLst>
              <a:ext uri="{FF2B5EF4-FFF2-40B4-BE49-F238E27FC236}">
                <a16:creationId xmlns:a16="http://schemas.microsoft.com/office/drawing/2014/main" id="{0F0D6259-E70C-4D1A-AD11-4AB2E8F12499}"/>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cxnSp>
        <p:nvCxnSpPr>
          <p:cNvPr id="11" name="Straight Arrow Connector 10"/>
          <p:cNvCxnSpPr/>
          <p:nvPr/>
        </p:nvCxnSpPr>
        <p:spPr>
          <a:xfrm flipH="1">
            <a:off x="11811000" y="3619500"/>
            <a:ext cx="1219200" cy="304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12573000" y="3402568"/>
            <a:ext cx="1600200"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ar-EG" sz="2800" b="1" dirty="0">
                <a:solidFill>
                  <a:srgbClr val="FF0000"/>
                </a:solidFill>
              </a:rPr>
              <a:t>شرط السداد</a:t>
            </a:r>
            <a:endParaRPr lang="en-US" sz="2800" b="1" dirty="0">
              <a:solidFill>
                <a:srgbClr val="FF0000"/>
              </a:solidFill>
            </a:endParaRPr>
          </a:p>
        </p:txBody>
      </p:sp>
      <p:cxnSp>
        <p:nvCxnSpPr>
          <p:cNvPr id="16" name="Straight Arrow Connector 15"/>
          <p:cNvCxnSpPr/>
          <p:nvPr/>
        </p:nvCxnSpPr>
        <p:spPr>
          <a:xfrm>
            <a:off x="10668000" y="9611591"/>
            <a:ext cx="33909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3537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081323"/>
            <a:ext cx="8229600" cy="1143000"/>
          </a:xfrm>
        </p:spPr>
        <p:txBody>
          <a:bodyPr>
            <a:normAutofit fontScale="90000"/>
          </a:bodyPr>
          <a:lstStyle/>
          <a:p>
            <a:pPr lvl="0" algn="l"/>
            <a:r>
              <a:rPr lang="en-US" b="1" dirty="0"/>
              <a:t>Follow-up Levels</a:t>
            </a:r>
            <a:br>
              <a:rPr lang="en-US" dirty="0"/>
            </a:br>
            <a:endParaRPr lang="en-US" dirty="0"/>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447800" y="2392488"/>
            <a:ext cx="11658600" cy="4914900"/>
          </a:xfrm>
          <a:prstGeom prst="rect">
            <a:avLst/>
          </a:prstGeom>
          <a:ln w="19050">
            <a:solidFill>
              <a:sysClr val="windowText" lastClr="000000"/>
            </a:solidFill>
          </a:ln>
        </p:spPr>
      </p:pic>
      <p:grpSp>
        <p:nvGrpSpPr>
          <p:cNvPr id="5" name="Group 3">
            <a:extLst>
              <a:ext uri="{FF2B5EF4-FFF2-40B4-BE49-F238E27FC236}">
                <a16:creationId xmlns:a16="http://schemas.microsoft.com/office/drawing/2014/main" id="{2E9F5C02-E473-497F-A363-58C086ABEC63}"/>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77684C1A-C394-40C8-AE92-9DF4FD79C710}"/>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C258F150-C53B-4EC4-84BC-720F6FB2133B}"/>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18B30E52-704A-48A0-92BC-C57CCD09674D}"/>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892CE90D-1CC0-4C2E-B8D7-10EA1F02E7D7}"/>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3415216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89159"/>
            <a:ext cx="14554200" cy="1143000"/>
          </a:xfrm>
        </p:spPr>
        <p:txBody>
          <a:bodyPr>
            <a:normAutofit fontScale="90000"/>
          </a:bodyPr>
          <a:lstStyle/>
          <a:p>
            <a:pPr algn="l"/>
            <a:r>
              <a:rPr lang="en-US" sz="7200" b="1" dirty="0">
                <a:solidFill>
                  <a:srgbClr val="602444"/>
                </a:solidFill>
                <a:latin typeface="TT Norms Bold"/>
              </a:rPr>
              <a:t>Customer Invoices with Foreign Currency (SR)</a:t>
            </a: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400300" y="2171700"/>
            <a:ext cx="12344400" cy="6858000"/>
          </a:xfrm>
          <a:prstGeom prst="rect">
            <a:avLst/>
          </a:prstGeom>
          <a:ln w="19050">
            <a:solidFill>
              <a:sysClr val="windowText" lastClr="000000"/>
            </a:solidFill>
          </a:ln>
        </p:spPr>
      </p:pic>
      <p:cxnSp>
        <p:nvCxnSpPr>
          <p:cNvPr id="6" name="Straight Arrow Connector 5"/>
          <p:cNvCxnSpPr/>
          <p:nvPr/>
        </p:nvCxnSpPr>
        <p:spPr>
          <a:xfrm>
            <a:off x="11383940" y="3740340"/>
            <a:ext cx="685800" cy="3429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5" name="Group 3">
            <a:extLst>
              <a:ext uri="{FF2B5EF4-FFF2-40B4-BE49-F238E27FC236}">
                <a16:creationId xmlns:a16="http://schemas.microsoft.com/office/drawing/2014/main" id="{6F03CC8E-5FBD-4BEF-9F3A-5F32687EBD69}"/>
              </a:ext>
            </a:extLst>
          </p:cNvPr>
          <p:cNvGrpSpPr/>
          <p:nvPr/>
        </p:nvGrpSpPr>
        <p:grpSpPr>
          <a:xfrm>
            <a:off x="-3349299" y="-2840784"/>
            <a:ext cx="5114374" cy="4395165"/>
            <a:chOff x="0" y="0"/>
            <a:chExt cx="812800" cy="698500"/>
          </a:xfrm>
        </p:grpSpPr>
        <p:sp>
          <p:nvSpPr>
            <p:cNvPr id="7" name="Freeform 4">
              <a:extLst>
                <a:ext uri="{FF2B5EF4-FFF2-40B4-BE49-F238E27FC236}">
                  <a16:creationId xmlns:a16="http://schemas.microsoft.com/office/drawing/2014/main" id="{B8052842-F209-43C0-B341-CA821248FB27}"/>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8" name="TextBox 5">
              <a:extLst>
                <a:ext uri="{FF2B5EF4-FFF2-40B4-BE49-F238E27FC236}">
                  <a16:creationId xmlns:a16="http://schemas.microsoft.com/office/drawing/2014/main" id="{8D2555AE-6327-4BD9-94AB-2AA54C3F8E7A}"/>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9" name="Freeform 7">
            <a:extLst>
              <a:ext uri="{FF2B5EF4-FFF2-40B4-BE49-F238E27FC236}">
                <a16:creationId xmlns:a16="http://schemas.microsoft.com/office/drawing/2014/main" id="{B46DF7BD-1635-48BB-9481-F22F825EAAEC}"/>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8">
            <a:extLst>
              <a:ext uri="{FF2B5EF4-FFF2-40B4-BE49-F238E27FC236}">
                <a16:creationId xmlns:a16="http://schemas.microsoft.com/office/drawing/2014/main" id="{7AA276B1-6724-4E6C-A85B-44700AD660B1}"/>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2594055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653638" y="-2186210"/>
            <a:ext cx="9455738" cy="10672259"/>
            <a:chOff x="0" y="0"/>
            <a:chExt cx="703867" cy="794422"/>
          </a:xfrm>
        </p:grpSpPr>
        <p:sp>
          <p:nvSpPr>
            <p:cNvPr id="10" name="Freeform 10"/>
            <p:cNvSpPr/>
            <p:nvPr/>
          </p:nvSpPr>
          <p:spPr>
            <a:xfrm>
              <a:off x="4162" y="0"/>
              <a:ext cx="695543" cy="794422"/>
            </a:xfrm>
            <a:custGeom>
              <a:avLst/>
              <a:gdLst/>
              <a:ahLst/>
              <a:cxnLst/>
              <a:rect l="l" t="t" r="r" b="b"/>
              <a:pathLst>
                <a:path w="695543" h="794422">
                  <a:moveTo>
                    <a:pt x="688518" y="419078"/>
                  </a:moveTo>
                  <a:lnTo>
                    <a:pt x="507691" y="772555"/>
                  </a:lnTo>
                  <a:cubicBezTo>
                    <a:pt x="500825" y="785977"/>
                    <a:pt x="487019" y="794422"/>
                    <a:pt x="471942" y="794422"/>
                  </a:cubicBezTo>
                  <a:lnTo>
                    <a:pt x="223601" y="794422"/>
                  </a:lnTo>
                  <a:cubicBezTo>
                    <a:pt x="208524" y="794422"/>
                    <a:pt x="194718" y="785977"/>
                    <a:pt x="187851" y="772555"/>
                  </a:cubicBezTo>
                  <a:lnTo>
                    <a:pt x="7025" y="419078"/>
                  </a:lnTo>
                  <a:cubicBezTo>
                    <a:pt x="0" y="405347"/>
                    <a:pt x="0" y="389076"/>
                    <a:pt x="7025" y="375344"/>
                  </a:cubicBezTo>
                  <a:lnTo>
                    <a:pt x="187851" y="21867"/>
                  </a:lnTo>
                  <a:cubicBezTo>
                    <a:pt x="194718" y="8445"/>
                    <a:pt x="208524" y="0"/>
                    <a:pt x="223601" y="0"/>
                  </a:cubicBezTo>
                  <a:lnTo>
                    <a:pt x="471942" y="0"/>
                  </a:lnTo>
                  <a:cubicBezTo>
                    <a:pt x="487019" y="0"/>
                    <a:pt x="500825" y="8445"/>
                    <a:pt x="507691" y="21867"/>
                  </a:cubicBezTo>
                  <a:lnTo>
                    <a:pt x="688518" y="375344"/>
                  </a:lnTo>
                  <a:cubicBezTo>
                    <a:pt x="695543" y="389076"/>
                    <a:pt x="695543" y="405347"/>
                    <a:pt x="688518" y="419078"/>
                  </a:cubicBezTo>
                  <a:close/>
                </a:path>
              </a:pathLst>
            </a:custGeom>
            <a:blipFill>
              <a:blip r:embed="rId3"/>
              <a:stretch>
                <a:fillRect l="-45375" r="-26817"/>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1028700" y="2169023"/>
            <a:ext cx="6908671"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INRODUCTION</a:t>
            </a:r>
          </a:p>
        </p:txBody>
      </p:sp>
      <p:sp>
        <p:nvSpPr>
          <p:cNvPr id="18" name="TextBox 18"/>
          <p:cNvSpPr txBox="1"/>
          <p:nvPr/>
        </p:nvSpPr>
        <p:spPr>
          <a:xfrm>
            <a:off x="1028700" y="3585954"/>
            <a:ext cx="9689112" cy="4859973"/>
          </a:xfrm>
          <a:prstGeom prst="rect">
            <a:avLst/>
          </a:prstGeom>
        </p:spPr>
        <p:txBody>
          <a:bodyPr lIns="0" tIns="0" rIns="0" bIns="0" rtlCol="0" anchor="t">
            <a:spAutoFit/>
          </a:bodyPr>
          <a:lstStyle/>
          <a:p>
            <a:pPr marL="723296" lvl="1" indent="-361648" algn="l">
              <a:lnSpc>
                <a:spcPts val="3852"/>
              </a:lnSpc>
              <a:buFont typeface="Arial"/>
              <a:buChar char="•"/>
            </a:pPr>
            <a:r>
              <a:rPr lang="en-US" sz="3350" b="1">
                <a:solidFill>
                  <a:srgbClr val="23403D"/>
                </a:solidFill>
                <a:latin typeface="TT Norms Bold"/>
                <a:ea typeface="TT Norms Bold"/>
                <a:cs typeface="TT Norms Bold"/>
                <a:sym typeface="TT Norms Bold"/>
              </a:rPr>
              <a:t>Odoo</a:t>
            </a:r>
            <a:r>
              <a:rPr lang="en-US" sz="3350" b="1" u="none" strike="noStrike">
                <a:solidFill>
                  <a:srgbClr val="23403D"/>
                </a:solidFill>
                <a:latin typeface="TT Norms Bold"/>
                <a:ea typeface="TT Norms Bold"/>
                <a:cs typeface="TT Norms Bold"/>
                <a:sym typeface="TT Norms Bold"/>
              </a:rPr>
              <a:t> is an all-in-one, open-source business management software that offers a wide range of applications, including CRM, accounting, inventory, manufacturing, and project management. </a:t>
            </a:r>
          </a:p>
          <a:p>
            <a:pPr marL="723296" lvl="1" indent="-361648"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Designed to be flexible and scalable, Odoo helps businesses streamline operations, improve efficiency, and support growth by integrating all core processes into a single, easy-to-use platform.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91079"/>
            <a:ext cx="8229600" cy="1143000"/>
          </a:xfrm>
        </p:spPr>
        <p:txBody>
          <a:bodyPr>
            <a:normAutofit fontScale="90000"/>
          </a:bodyPr>
          <a:lstStyle/>
          <a:p>
            <a:pPr algn="r"/>
            <a:r>
              <a:rPr lang="en-US" sz="7200" b="1" dirty="0">
                <a:solidFill>
                  <a:srgbClr val="602444"/>
                </a:solidFill>
                <a:latin typeface="TT Norms Bold"/>
              </a:rPr>
              <a:t>Reporting</a:t>
            </a:r>
          </a:p>
        </p:txBody>
      </p:sp>
      <p:sp>
        <p:nvSpPr>
          <p:cNvPr id="3" name="Content Placeholder 2"/>
          <p:cNvSpPr>
            <a:spLocks noGrp="1"/>
          </p:cNvSpPr>
          <p:nvPr>
            <p:ph idx="1"/>
          </p:nvPr>
        </p:nvSpPr>
        <p:spPr>
          <a:xfrm>
            <a:off x="1371600" y="1554382"/>
            <a:ext cx="8229600" cy="811250"/>
          </a:xfrm>
        </p:spPr>
        <p:txBody>
          <a:bodyPr/>
          <a:lstStyle/>
          <a:p>
            <a:pPr>
              <a:buFont typeface="Wingdings" pitchFamily="2" charset="2"/>
              <a:buChar char="q"/>
            </a:pPr>
            <a:r>
              <a:rPr lang="en-US" sz="4400" b="1" dirty="0">
                <a:solidFill>
                  <a:srgbClr val="FF0000"/>
                </a:solidFill>
              </a:rPr>
              <a:t>Trial balance</a:t>
            </a:r>
          </a:p>
          <a:p>
            <a:endParaRPr lang="en-US" dirty="0"/>
          </a:p>
        </p:txBody>
      </p:sp>
      <p:pic>
        <p:nvPicPr>
          <p:cNvPr id="4" name="Picture 3"/>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387839" y="2514042"/>
            <a:ext cx="12687300" cy="6172200"/>
          </a:xfrm>
          <a:prstGeom prst="rect">
            <a:avLst/>
          </a:prstGeom>
          <a:ln w="19050">
            <a:solidFill>
              <a:schemeClr val="tx1"/>
            </a:solidFill>
          </a:ln>
        </p:spPr>
      </p:pic>
      <p:grpSp>
        <p:nvGrpSpPr>
          <p:cNvPr id="5" name="Group 3">
            <a:extLst>
              <a:ext uri="{FF2B5EF4-FFF2-40B4-BE49-F238E27FC236}">
                <a16:creationId xmlns:a16="http://schemas.microsoft.com/office/drawing/2014/main" id="{0C9F74A0-FD0B-4B40-B660-89A55707FFA1}"/>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421096A0-B7BA-4F0C-B01A-13B548513305}"/>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D640F268-D96A-4E30-9E8A-75CE7356B0B5}"/>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1C8252D8-31D9-4B0A-9886-C2031601EF5A}"/>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F7E53AF5-A438-4E0F-BB57-3439AE1257CA}"/>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1298213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199" y="782259"/>
            <a:ext cx="12496800" cy="1000775"/>
          </a:xfrm>
        </p:spPr>
        <p:txBody>
          <a:bodyPr>
            <a:noAutofit/>
          </a:bodyPr>
          <a:lstStyle/>
          <a:p>
            <a:pPr marL="685800" indent="-685800" algn="l">
              <a:buFont typeface="Wingdings" pitchFamily="2" charset="2"/>
              <a:buChar char="q"/>
            </a:pPr>
            <a:r>
              <a:rPr lang="en-US" sz="4800" b="1" dirty="0">
                <a:solidFill>
                  <a:srgbClr val="FF0000"/>
                </a:solidFill>
                <a:latin typeface="+mn-lt"/>
                <a:ea typeface="+mn-ea"/>
                <a:cs typeface="+mn-cs"/>
              </a:rPr>
              <a:t>Partner Ledger</a:t>
            </a:r>
            <a:br>
              <a:rPr lang="ar-EG" sz="4800" b="1" dirty="0">
                <a:solidFill>
                  <a:srgbClr val="FF0000"/>
                </a:solidFill>
                <a:latin typeface="+mn-lt"/>
                <a:ea typeface="+mn-ea"/>
                <a:cs typeface="+mn-cs"/>
              </a:rPr>
            </a:br>
            <a:r>
              <a:rPr lang="en-US" sz="4800" dirty="0">
                <a:solidFill>
                  <a:srgbClr val="FF0000"/>
                </a:solidFill>
              </a:rPr>
              <a:t> </a:t>
            </a:r>
            <a:r>
              <a:rPr lang="en-US" sz="4800" b="1" dirty="0">
                <a:solidFill>
                  <a:srgbClr val="002060"/>
                </a:solidFill>
              </a:rPr>
              <a:t>Example for Customer </a:t>
            </a:r>
            <a:endParaRPr lang="en-US" sz="4800" b="1" dirty="0">
              <a:solidFill>
                <a:srgbClr val="002060"/>
              </a:solidFill>
              <a:latin typeface="+mn-lt"/>
              <a:ea typeface="+mn-ea"/>
              <a:cs typeface="+mn-cs"/>
            </a:endParaRPr>
          </a:p>
        </p:txBody>
      </p:sp>
      <p:pic>
        <p:nvPicPr>
          <p:cNvPr id="6" name="Content Placeholder 5"/>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57008" y="2386213"/>
            <a:ext cx="16002386" cy="4469135"/>
          </a:xfrm>
          <a:ln w="28575">
            <a:solidFill>
              <a:schemeClr val="tx1"/>
            </a:solidFill>
          </a:ln>
        </p:spPr>
      </p:pic>
      <p:sp>
        <p:nvSpPr>
          <p:cNvPr id="7" name="TextBox 6"/>
          <p:cNvSpPr txBox="1"/>
          <p:nvPr/>
        </p:nvSpPr>
        <p:spPr>
          <a:xfrm>
            <a:off x="8458201" y="3314700"/>
            <a:ext cx="2791697" cy="5078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ar-EG" sz="2700" b="1" dirty="0"/>
              <a:t>رصيد بداية المدة</a:t>
            </a:r>
            <a:endParaRPr lang="en-US" sz="2700" b="1" dirty="0"/>
          </a:p>
        </p:txBody>
      </p:sp>
      <p:sp>
        <p:nvSpPr>
          <p:cNvPr id="8" name="TextBox 7"/>
          <p:cNvSpPr txBox="1"/>
          <p:nvPr/>
        </p:nvSpPr>
        <p:spPr>
          <a:xfrm>
            <a:off x="10106899" y="4620781"/>
            <a:ext cx="1142999" cy="5078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ar-EG" sz="2700" b="1" dirty="0"/>
              <a:t>دفع</a:t>
            </a:r>
            <a:endParaRPr lang="en-US" sz="2700" b="1" dirty="0"/>
          </a:p>
        </p:txBody>
      </p:sp>
      <p:sp>
        <p:nvSpPr>
          <p:cNvPr id="9" name="TextBox 8"/>
          <p:cNvSpPr txBox="1"/>
          <p:nvPr/>
        </p:nvSpPr>
        <p:spPr>
          <a:xfrm>
            <a:off x="13715999" y="5718665"/>
            <a:ext cx="1257300"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ar-EG" sz="2700" b="1" dirty="0"/>
              <a:t>رصيد حالى</a:t>
            </a:r>
            <a:endParaRPr lang="en-US" sz="2700" b="1" dirty="0"/>
          </a:p>
        </p:txBody>
      </p:sp>
      <p:cxnSp>
        <p:nvCxnSpPr>
          <p:cNvPr id="11" name="Straight Arrow Connector 10"/>
          <p:cNvCxnSpPr/>
          <p:nvPr/>
        </p:nvCxnSpPr>
        <p:spPr>
          <a:xfrm>
            <a:off x="11315699" y="3591699"/>
            <a:ext cx="200025" cy="2769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10678397" y="4279837"/>
            <a:ext cx="1828800" cy="4119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p:cNvCxnSpPr>
          <p:nvPr/>
        </p:nvCxnSpPr>
        <p:spPr>
          <a:xfrm flipV="1">
            <a:off x="14973299" y="5600703"/>
            <a:ext cx="457197" cy="57962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0" name="Group 3">
            <a:extLst>
              <a:ext uri="{FF2B5EF4-FFF2-40B4-BE49-F238E27FC236}">
                <a16:creationId xmlns:a16="http://schemas.microsoft.com/office/drawing/2014/main" id="{3E5F08BD-7DBA-487A-8DDD-B48D1D10DA4D}"/>
              </a:ext>
            </a:extLst>
          </p:cNvPr>
          <p:cNvGrpSpPr/>
          <p:nvPr/>
        </p:nvGrpSpPr>
        <p:grpSpPr>
          <a:xfrm>
            <a:off x="-3349299" y="-2840784"/>
            <a:ext cx="5114374" cy="4395165"/>
            <a:chOff x="0" y="0"/>
            <a:chExt cx="812800" cy="698500"/>
          </a:xfrm>
        </p:grpSpPr>
        <p:sp>
          <p:nvSpPr>
            <p:cNvPr id="12" name="Freeform 4">
              <a:extLst>
                <a:ext uri="{FF2B5EF4-FFF2-40B4-BE49-F238E27FC236}">
                  <a16:creationId xmlns:a16="http://schemas.microsoft.com/office/drawing/2014/main" id="{B1D30E15-419C-4FC4-9589-D6B47B072AF4}"/>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4" name="TextBox 5">
              <a:extLst>
                <a:ext uri="{FF2B5EF4-FFF2-40B4-BE49-F238E27FC236}">
                  <a16:creationId xmlns:a16="http://schemas.microsoft.com/office/drawing/2014/main" id="{26E993F3-5D83-4C4B-B770-1AB280E6A4EE}"/>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5" name="Freeform 7">
            <a:extLst>
              <a:ext uri="{FF2B5EF4-FFF2-40B4-BE49-F238E27FC236}">
                <a16:creationId xmlns:a16="http://schemas.microsoft.com/office/drawing/2014/main" id="{1F351E41-C4DA-4965-810C-9C1301F69B39}"/>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8">
            <a:extLst>
              <a:ext uri="{FF2B5EF4-FFF2-40B4-BE49-F238E27FC236}">
                <a16:creationId xmlns:a16="http://schemas.microsoft.com/office/drawing/2014/main" id="{503D7479-8E26-453A-8DAA-CF3252FF943E}"/>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882539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dirty="0">
                <a:solidFill>
                  <a:srgbClr val="602444"/>
                </a:solidFill>
                <a:latin typeface="TT Norms Bold"/>
                <a:ea typeface="TT Norms Bold"/>
                <a:cs typeface="TT Norms Bold"/>
                <a:sym typeface="TT Norms Bold"/>
              </a:rPr>
              <a:t>INVENTORY MODULE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198109"/>
            <a:ext cx="14323135" cy="7345267"/>
          </a:xfrm>
          <a:custGeom>
            <a:avLst/>
            <a:gdLst/>
            <a:ahLst/>
            <a:cxnLst/>
            <a:rect l="l" t="t" r="r" b="b"/>
            <a:pathLst>
              <a:path w="14323135" h="7345267">
                <a:moveTo>
                  <a:pt x="0" y="0"/>
                </a:moveTo>
                <a:lnTo>
                  <a:pt x="14323135" y="0"/>
                </a:lnTo>
                <a:lnTo>
                  <a:pt x="14323135" y="7345268"/>
                </a:lnTo>
                <a:lnTo>
                  <a:pt x="0" y="7345268"/>
                </a:lnTo>
                <a:lnTo>
                  <a:pt x="0" y="0"/>
                </a:lnTo>
                <a:close/>
              </a:path>
            </a:pathLst>
          </a:custGeom>
          <a:blipFill>
            <a:blip r:embed="rId9"/>
            <a:stretch>
              <a:fillRect t="-821" b="-821"/>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OPERATIONS SETTINGS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653638" y="-2186210"/>
            <a:ext cx="9455738" cy="10672259"/>
            <a:chOff x="0" y="0"/>
            <a:chExt cx="703867" cy="794422"/>
          </a:xfrm>
        </p:grpSpPr>
        <p:sp>
          <p:nvSpPr>
            <p:cNvPr id="10" name="Freeform 10"/>
            <p:cNvSpPr/>
            <p:nvPr/>
          </p:nvSpPr>
          <p:spPr>
            <a:xfrm>
              <a:off x="4162" y="0"/>
              <a:ext cx="695543" cy="794422"/>
            </a:xfrm>
            <a:custGeom>
              <a:avLst/>
              <a:gdLst/>
              <a:ahLst/>
              <a:cxnLst/>
              <a:rect l="l" t="t" r="r" b="b"/>
              <a:pathLst>
                <a:path w="695543" h="794422">
                  <a:moveTo>
                    <a:pt x="688518" y="419078"/>
                  </a:moveTo>
                  <a:lnTo>
                    <a:pt x="507691" y="772555"/>
                  </a:lnTo>
                  <a:cubicBezTo>
                    <a:pt x="500825" y="785977"/>
                    <a:pt x="487019" y="794422"/>
                    <a:pt x="471942" y="794422"/>
                  </a:cubicBezTo>
                  <a:lnTo>
                    <a:pt x="223601" y="794422"/>
                  </a:lnTo>
                  <a:cubicBezTo>
                    <a:pt x="208524" y="794422"/>
                    <a:pt x="194718" y="785977"/>
                    <a:pt x="187851" y="772555"/>
                  </a:cubicBezTo>
                  <a:lnTo>
                    <a:pt x="7025" y="419078"/>
                  </a:lnTo>
                  <a:cubicBezTo>
                    <a:pt x="0" y="405347"/>
                    <a:pt x="0" y="389076"/>
                    <a:pt x="7025" y="375344"/>
                  </a:cubicBezTo>
                  <a:lnTo>
                    <a:pt x="187851" y="21867"/>
                  </a:lnTo>
                  <a:cubicBezTo>
                    <a:pt x="194718" y="8445"/>
                    <a:pt x="208524" y="0"/>
                    <a:pt x="223601" y="0"/>
                  </a:cubicBezTo>
                  <a:lnTo>
                    <a:pt x="471942" y="0"/>
                  </a:lnTo>
                  <a:cubicBezTo>
                    <a:pt x="487019" y="0"/>
                    <a:pt x="500825" y="8445"/>
                    <a:pt x="507691" y="21867"/>
                  </a:cubicBezTo>
                  <a:lnTo>
                    <a:pt x="688518" y="375344"/>
                  </a:lnTo>
                  <a:cubicBezTo>
                    <a:pt x="695543" y="389076"/>
                    <a:pt x="695543" y="405347"/>
                    <a:pt x="688518" y="419078"/>
                  </a:cubicBezTo>
                  <a:close/>
                </a:path>
              </a:pathLst>
            </a:custGeom>
            <a:blipFill>
              <a:blip r:embed="rId3"/>
              <a:stretch>
                <a:fillRect l="-45375" r="-26817"/>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1028700" y="1146500"/>
            <a:ext cx="10662743"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OPERATIONS SETTINGS</a:t>
            </a:r>
          </a:p>
        </p:txBody>
      </p:sp>
      <p:sp>
        <p:nvSpPr>
          <p:cNvPr id="18" name="TextBox 18"/>
          <p:cNvSpPr txBox="1"/>
          <p:nvPr/>
        </p:nvSpPr>
        <p:spPr>
          <a:xfrm>
            <a:off x="638667" y="2121225"/>
            <a:ext cx="12004781" cy="6803073"/>
          </a:xfrm>
          <a:prstGeom prst="rect">
            <a:avLst/>
          </a:prstGeom>
        </p:spPr>
        <p:txBody>
          <a:bodyPr lIns="0" tIns="0" rIns="0" bIns="0" rtlCol="0" anchor="t">
            <a:spAutoFit/>
          </a:bodyPr>
          <a:lstStyle/>
          <a:p>
            <a:pPr marL="723296" lvl="1" indent="-361648" algn="l">
              <a:lnSpc>
                <a:spcPts val="3852"/>
              </a:lnSpc>
              <a:buFont typeface="Arial"/>
              <a:buChar char="•"/>
            </a:pPr>
            <a:r>
              <a:rPr lang="en-US" sz="3350" b="1">
                <a:solidFill>
                  <a:srgbClr val="23403D"/>
                </a:solidFill>
                <a:latin typeface="TT Norms Bold"/>
                <a:ea typeface="TT Norms Bold"/>
                <a:cs typeface="TT Norms Bold"/>
                <a:sym typeface="TT Norms Bold"/>
              </a:rPr>
              <a:t>Packages </a:t>
            </a:r>
          </a:p>
          <a:p>
            <a:pPr marL="1446593" lvl="2" indent="-482198" algn="l">
              <a:lnSpc>
                <a:spcPts val="3852"/>
              </a:lnSpc>
              <a:buFont typeface="Arial"/>
              <a:buChar char="⚬"/>
            </a:pPr>
            <a:r>
              <a:rPr lang="en-US" sz="3350" b="1">
                <a:solidFill>
                  <a:srgbClr val="23403D"/>
                </a:solidFill>
                <a:latin typeface="TT Norms Bold"/>
                <a:ea typeface="TT Norms Bold"/>
                <a:cs typeface="TT Norms Bold"/>
                <a:sym typeface="TT Norms Bold"/>
              </a:rPr>
              <a:t>Function:</a:t>
            </a:r>
          </a:p>
          <a:p>
            <a:pPr marL="2169889" lvl="3" indent="-542472" algn="l">
              <a:lnSpc>
                <a:spcPts val="3852"/>
              </a:lnSpc>
              <a:buFont typeface="Arial"/>
              <a:buChar char="￭"/>
            </a:pPr>
            <a:r>
              <a:rPr lang="en-US" sz="3350" b="1">
                <a:solidFill>
                  <a:srgbClr val="23403D"/>
                </a:solidFill>
                <a:latin typeface="TT Norms Bold"/>
                <a:ea typeface="TT Norms Bold"/>
                <a:cs typeface="TT Norms Bold"/>
                <a:sym typeface="TT Norms Bold"/>
              </a:rPr>
              <a:t>The process</a:t>
            </a:r>
            <a:r>
              <a:rPr lang="en-US" sz="3350" b="1" u="none" strike="noStrike">
                <a:solidFill>
                  <a:srgbClr val="23403D"/>
                </a:solidFill>
                <a:latin typeface="TT Norms Bold"/>
                <a:ea typeface="TT Norms Bold"/>
                <a:cs typeface="TT Norms Bold"/>
                <a:sym typeface="TT Norms Bold"/>
              </a:rPr>
              <a:t> involves placing products into designated packages, such as parcels or boxes, and tracking them across various stages of the supply chain. Each package is monitored individually to ensure full traceability and control.</a:t>
            </a:r>
          </a:p>
          <a:p>
            <a:pPr marL="1446593" lvl="2" indent="-482198"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Reason for Selection:</a:t>
            </a:r>
          </a:p>
          <a:p>
            <a:pPr marL="2169889" lvl="3" indent="-542472"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This method enhances product organization and ensures precise tracking throughout the logistics process. By dividing shipments into individual packages, the company minimizes errors, improves operational efficiency, and facilitates smoother shipping and storage management.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653638" y="-2186210"/>
            <a:ext cx="9455738" cy="10672259"/>
            <a:chOff x="0" y="0"/>
            <a:chExt cx="703867" cy="794422"/>
          </a:xfrm>
        </p:grpSpPr>
        <p:sp>
          <p:nvSpPr>
            <p:cNvPr id="10" name="Freeform 10"/>
            <p:cNvSpPr/>
            <p:nvPr/>
          </p:nvSpPr>
          <p:spPr>
            <a:xfrm>
              <a:off x="4162" y="0"/>
              <a:ext cx="695543" cy="794422"/>
            </a:xfrm>
            <a:custGeom>
              <a:avLst/>
              <a:gdLst/>
              <a:ahLst/>
              <a:cxnLst/>
              <a:rect l="l" t="t" r="r" b="b"/>
              <a:pathLst>
                <a:path w="695543" h="794422">
                  <a:moveTo>
                    <a:pt x="688518" y="419078"/>
                  </a:moveTo>
                  <a:lnTo>
                    <a:pt x="507691" y="772555"/>
                  </a:lnTo>
                  <a:cubicBezTo>
                    <a:pt x="500825" y="785977"/>
                    <a:pt x="487019" y="794422"/>
                    <a:pt x="471942" y="794422"/>
                  </a:cubicBezTo>
                  <a:lnTo>
                    <a:pt x="223601" y="794422"/>
                  </a:lnTo>
                  <a:cubicBezTo>
                    <a:pt x="208524" y="794422"/>
                    <a:pt x="194718" y="785977"/>
                    <a:pt x="187851" y="772555"/>
                  </a:cubicBezTo>
                  <a:lnTo>
                    <a:pt x="7025" y="419078"/>
                  </a:lnTo>
                  <a:cubicBezTo>
                    <a:pt x="0" y="405347"/>
                    <a:pt x="0" y="389076"/>
                    <a:pt x="7025" y="375344"/>
                  </a:cubicBezTo>
                  <a:lnTo>
                    <a:pt x="187851" y="21867"/>
                  </a:lnTo>
                  <a:cubicBezTo>
                    <a:pt x="194718" y="8445"/>
                    <a:pt x="208524" y="0"/>
                    <a:pt x="223601" y="0"/>
                  </a:cubicBezTo>
                  <a:lnTo>
                    <a:pt x="471942" y="0"/>
                  </a:lnTo>
                  <a:cubicBezTo>
                    <a:pt x="487019" y="0"/>
                    <a:pt x="500825" y="8445"/>
                    <a:pt x="507691" y="21867"/>
                  </a:cubicBezTo>
                  <a:lnTo>
                    <a:pt x="688518" y="375344"/>
                  </a:lnTo>
                  <a:cubicBezTo>
                    <a:pt x="695543" y="389076"/>
                    <a:pt x="695543" y="405347"/>
                    <a:pt x="688518" y="419078"/>
                  </a:cubicBezTo>
                  <a:close/>
                </a:path>
              </a:pathLst>
            </a:custGeom>
            <a:blipFill>
              <a:blip r:embed="rId3"/>
              <a:stretch>
                <a:fillRect l="-45375" r="-26817"/>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1028700" y="1146500"/>
            <a:ext cx="10662743"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OPERATIONS SETTINGS</a:t>
            </a:r>
          </a:p>
        </p:txBody>
      </p:sp>
      <p:sp>
        <p:nvSpPr>
          <p:cNvPr id="18" name="TextBox 18"/>
          <p:cNvSpPr txBox="1"/>
          <p:nvPr/>
        </p:nvSpPr>
        <p:spPr>
          <a:xfrm>
            <a:off x="638667" y="2121225"/>
            <a:ext cx="12004781" cy="7288848"/>
          </a:xfrm>
          <a:prstGeom prst="rect">
            <a:avLst/>
          </a:prstGeom>
        </p:spPr>
        <p:txBody>
          <a:bodyPr lIns="0" tIns="0" rIns="0" bIns="0" rtlCol="0" anchor="t">
            <a:spAutoFit/>
          </a:bodyPr>
          <a:lstStyle/>
          <a:p>
            <a:pPr marL="723296" lvl="1" indent="-361648" algn="l">
              <a:lnSpc>
                <a:spcPts val="3852"/>
              </a:lnSpc>
              <a:buFont typeface="Arial"/>
              <a:buChar char="•"/>
            </a:pPr>
            <a:r>
              <a:rPr lang="en-US" sz="3350" b="1">
                <a:solidFill>
                  <a:srgbClr val="23403D"/>
                </a:solidFill>
                <a:latin typeface="TT Norms Bold"/>
                <a:ea typeface="TT Norms Bold"/>
                <a:cs typeface="TT Norms Bold"/>
                <a:sym typeface="TT Norms Bold"/>
              </a:rPr>
              <a:t>Batch, Wave &amp; Cluster Transfers:</a:t>
            </a:r>
          </a:p>
          <a:p>
            <a:pPr marL="1446593" lvl="2" indent="-482198" algn="l">
              <a:lnSpc>
                <a:spcPts val="3852"/>
              </a:lnSpc>
              <a:buFont typeface="Arial"/>
              <a:buChar char="⚬"/>
            </a:pPr>
            <a:r>
              <a:rPr lang="en-US" sz="3350" b="1">
                <a:solidFill>
                  <a:srgbClr val="23403D"/>
                </a:solidFill>
                <a:latin typeface="TT Norms Bold"/>
                <a:ea typeface="TT Norms Bold"/>
                <a:cs typeface="TT Norms Bold"/>
                <a:sym typeface="TT Norms Bold"/>
              </a:rPr>
              <a:t>Function:</a:t>
            </a:r>
          </a:p>
          <a:p>
            <a:pPr marL="2169889" lvl="3" indent="-542472" algn="l">
              <a:lnSpc>
                <a:spcPts val="3852"/>
              </a:lnSpc>
              <a:buFont typeface="Arial"/>
              <a:buChar char="￭"/>
            </a:pPr>
            <a:r>
              <a:rPr lang="en-US" sz="3350" b="1">
                <a:solidFill>
                  <a:srgbClr val="23403D"/>
                </a:solidFill>
                <a:latin typeface="TT Norms Bold"/>
                <a:ea typeface="TT Norms Bold"/>
                <a:cs typeface="TT Norms Bold"/>
                <a:sym typeface="TT Norms Bold"/>
              </a:rPr>
              <a:t> E</a:t>
            </a:r>
            <a:r>
              <a:rPr lang="en-US" sz="3350" b="1" u="none" strike="noStrike">
                <a:solidFill>
                  <a:srgbClr val="23403D"/>
                </a:solidFill>
                <a:latin typeface="TT Norms Bold"/>
                <a:ea typeface="TT Norms Bold"/>
                <a:cs typeface="TT Norms Bold"/>
                <a:sym typeface="TT Norms Bold"/>
              </a:rPr>
              <a:t>nhancing transfer operations by grouping tasks together and distributing them efficiently among workers.</a:t>
            </a:r>
          </a:p>
          <a:p>
            <a:pPr marL="1446593" lvl="2" indent="-482198"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Reason for Selection:</a:t>
            </a:r>
          </a:p>
          <a:p>
            <a:pPr marL="2169889" lvl="3" indent="-542472"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 This method organizes operations to make them smoother and distributes tasks more effectively among employees, which speeds up the transfer process and minimizes wasted time.</a:t>
            </a:r>
          </a:p>
          <a:p>
            <a:pPr marL="1446593" lvl="2" indent="-482198"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Additional Feature – Picking Policy:</a:t>
            </a:r>
          </a:p>
          <a:p>
            <a:pPr marL="2169889" lvl="3" indent="-542472"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 Defines when the shipment process should begin either once all products are available or when part of the order is ready — while closely managing backorders.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102175"/>
            <a:ext cx="15219986" cy="7267543"/>
          </a:xfrm>
          <a:custGeom>
            <a:avLst/>
            <a:gdLst/>
            <a:ahLst/>
            <a:cxnLst/>
            <a:rect l="l" t="t" r="r" b="b"/>
            <a:pathLst>
              <a:path w="15219986" h="7267543">
                <a:moveTo>
                  <a:pt x="0" y="0"/>
                </a:moveTo>
                <a:lnTo>
                  <a:pt x="15219986" y="0"/>
                </a:lnTo>
                <a:lnTo>
                  <a:pt x="15219986" y="7267543"/>
                </a:lnTo>
                <a:lnTo>
                  <a:pt x="0" y="7267543"/>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SHIPPING SETTINGS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4944554" cy="7322832"/>
          </a:xfrm>
          <a:custGeom>
            <a:avLst/>
            <a:gdLst/>
            <a:ahLst/>
            <a:cxnLst/>
            <a:rect l="l" t="t" r="r" b="b"/>
            <a:pathLst>
              <a:path w="14944554" h="7322832">
                <a:moveTo>
                  <a:pt x="0" y="0"/>
                </a:moveTo>
                <a:lnTo>
                  <a:pt x="14944554" y="0"/>
                </a:lnTo>
                <a:lnTo>
                  <a:pt x="14944554" y="7322831"/>
                </a:lnTo>
                <a:lnTo>
                  <a:pt x="0" y="7322831"/>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PRODUCTS SETTINGS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204732" cy="7374295"/>
          </a:xfrm>
          <a:custGeom>
            <a:avLst/>
            <a:gdLst/>
            <a:ahLst/>
            <a:cxnLst/>
            <a:rect l="l" t="t" r="r" b="b"/>
            <a:pathLst>
              <a:path w="15204732" h="7374295">
                <a:moveTo>
                  <a:pt x="0" y="0"/>
                </a:moveTo>
                <a:lnTo>
                  <a:pt x="15204732" y="0"/>
                </a:lnTo>
                <a:lnTo>
                  <a:pt x="15204732" y="7374295"/>
                </a:lnTo>
                <a:lnTo>
                  <a:pt x="0" y="7374295"/>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WAREHOUSE SETTINGS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040928" cy="7351254"/>
          </a:xfrm>
          <a:custGeom>
            <a:avLst/>
            <a:gdLst/>
            <a:ahLst/>
            <a:cxnLst/>
            <a:rect l="l" t="t" r="r" b="b"/>
            <a:pathLst>
              <a:path w="15040928" h="7351254">
                <a:moveTo>
                  <a:pt x="0" y="0"/>
                </a:moveTo>
                <a:lnTo>
                  <a:pt x="15040928" y="0"/>
                </a:lnTo>
                <a:lnTo>
                  <a:pt x="15040928" y="7351253"/>
                </a:lnTo>
                <a:lnTo>
                  <a:pt x="0" y="7351253"/>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WAREHOUSE SETTINGS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a:solidFill>
                  <a:srgbClr val="602444"/>
                </a:solidFill>
                <a:latin typeface="TT Norms Bold"/>
                <a:ea typeface="TT Norms Bold"/>
                <a:cs typeface="TT Norms Bold"/>
                <a:sym typeface="TT Norms Bold"/>
              </a:rPr>
              <a:t>GENERAL SETTINGS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281549" cy="7373347"/>
          </a:xfrm>
          <a:custGeom>
            <a:avLst/>
            <a:gdLst/>
            <a:ahLst/>
            <a:cxnLst/>
            <a:rect l="l" t="t" r="r" b="b"/>
            <a:pathLst>
              <a:path w="15281549" h="7373347">
                <a:moveTo>
                  <a:pt x="0" y="0"/>
                </a:moveTo>
                <a:lnTo>
                  <a:pt x="15281549" y="0"/>
                </a:lnTo>
                <a:lnTo>
                  <a:pt x="15281549" y="7373347"/>
                </a:lnTo>
                <a:lnTo>
                  <a:pt x="0" y="7373347"/>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OPERATIONS TYPE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402945"/>
            <a:ext cx="15329752" cy="7434930"/>
          </a:xfrm>
          <a:custGeom>
            <a:avLst/>
            <a:gdLst/>
            <a:ahLst/>
            <a:cxnLst/>
            <a:rect l="l" t="t" r="r" b="b"/>
            <a:pathLst>
              <a:path w="15329752" h="7434930">
                <a:moveTo>
                  <a:pt x="0" y="0"/>
                </a:moveTo>
                <a:lnTo>
                  <a:pt x="15329753" y="0"/>
                </a:lnTo>
                <a:lnTo>
                  <a:pt x="15329753" y="7434930"/>
                </a:lnTo>
                <a:lnTo>
                  <a:pt x="0" y="7434930"/>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LOCATIONS SETTINGS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061639" cy="7229587"/>
          </a:xfrm>
          <a:custGeom>
            <a:avLst/>
            <a:gdLst/>
            <a:ahLst/>
            <a:cxnLst/>
            <a:rect l="l" t="t" r="r" b="b"/>
            <a:pathLst>
              <a:path w="15061639" h="7229587">
                <a:moveTo>
                  <a:pt x="0" y="0"/>
                </a:moveTo>
                <a:lnTo>
                  <a:pt x="15061639" y="0"/>
                </a:lnTo>
                <a:lnTo>
                  <a:pt x="15061639" y="7229587"/>
                </a:lnTo>
                <a:lnTo>
                  <a:pt x="0" y="7229587"/>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ROUTES SETTINGS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102175"/>
            <a:ext cx="15282847" cy="7698734"/>
          </a:xfrm>
          <a:custGeom>
            <a:avLst/>
            <a:gdLst/>
            <a:ahLst/>
            <a:cxnLst/>
            <a:rect l="l" t="t" r="r" b="b"/>
            <a:pathLst>
              <a:path w="15282847" h="7698734">
                <a:moveTo>
                  <a:pt x="0" y="0"/>
                </a:moveTo>
                <a:lnTo>
                  <a:pt x="15282847" y="0"/>
                </a:lnTo>
                <a:lnTo>
                  <a:pt x="15282847" y="7698734"/>
                </a:lnTo>
                <a:lnTo>
                  <a:pt x="0" y="7698734"/>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RULES SETTINGS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a:solidFill>
                  <a:srgbClr val="602444"/>
                </a:solidFill>
                <a:latin typeface="TT Norms Bold"/>
                <a:ea typeface="TT Norms Bold"/>
                <a:cs typeface="TT Norms Bold"/>
                <a:sym typeface="TT Norms Bold"/>
              </a:rPr>
              <a:t>PURCHASING MODULE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628131"/>
            <a:ext cx="16230600" cy="4265591"/>
          </a:xfrm>
          <a:custGeom>
            <a:avLst/>
            <a:gdLst/>
            <a:ahLst/>
            <a:cxnLst/>
            <a:rect l="l" t="t" r="r" b="b"/>
            <a:pathLst>
              <a:path w="16230600" h="4265591">
                <a:moveTo>
                  <a:pt x="0" y="0"/>
                </a:moveTo>
                <a:lnTo>
                  <a:pt x="16230600" y="0"/>
                </a:lnTo>
                <a:lnTo>
                  <a:pt x="16230600" y="4265591"/>
                </a:lnTo>
                <a:lnTo>
                  <a:pt x="0" y="4265591"/>
                </a:lnTo>
                <a:lnTo>
                  <a:pt x="0" y="0"/>
                </a:lnTo>
                <a:close/>
              </a:path>
            </a:pathLst>
          </a:custGeom>
          <a:blipFill>
            <a:blip r:embed="rId9"/>
            <a:stretch>
              <a:fillRect t="-3032" b="-3032"/>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PURCHASING SETTINGS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700807" cy="6123315"/>
          </a:xfrm>
          <a:custGeom>
            <a:avLst/>
            <a:gdLst/>
            <a:ahLst/>
            <a:cxnLst/>
            <a:rect l="l" t="t" r="r" b="b"/>
            <a:pathLst>
              <a:path w="15700807" h="6123315">
                <a:moveTo>
                  <a:pt x="0" y="0"/>
                </a:moveTo>
                <a:lnTo>
                  <a:pt x="15700807" y="0"/>
                </a:lnTo>
                <a:lnTo>
                  <a:pt x="15700807" y="6123315"/>
                </a:lnTo>
                <a:lnTo>
                  <a:pt x="0" y="6123315"/>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PURCHASING SETTINGS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700807" cy="6692469"/>
          </a:xfrm>
          <a:custGeom>
            <a:avLst/>
            <a:gdLst/>
            <a:ahLst/>
            <a:cxnLst/>
            <a:rect l="l" t="t" r="r" b="b"/>
            <a:pathLst>
              <a:path w="15700807" h="6692469">
                <a:moveTo>
                  <a:pt x="0" y="0"/>
                </a:moveTo>
                <a:lnTo>
                  <a:pt x="15700807" y="0"/>
                </a:lnTo>
                <a:lnTo>
                  <a:pt x="15700807" y="6692469"/>
                </a:lnTo>
                <a:lnTo>
                  <a:pt x="0" y="6692469"/>
                </a:lnTo>
                <a:lnTo>
                  <a:pt x="0" y="0"/>
                </a:lnTo>
                <a:close/>
              </a:path>
            </a:pathLst>
          </a:custGeom>
          <a:blipFill>
            <a:blip r:embed="rId9"/>
            <a:stretch>
              <a:fillRect/>
            </a:stretch>
          </a:blipFill>
        </p:spPr>
      </p:sp>
      <p:sp>
        <p:nvSpPr>
          <p:cNvPr id="10" name="TextBox 10"/>
          <p:cNvSpPr txBox="1"/>
          <p:nvPr/>
        </p:nvSpPr>
        <p:spPr>
          <a:xfrm>
            <a:off x="1267251" y="1146500"/>
            <a:ext cx="1314920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PURCHASING TRANSACTIONS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3210851" y="2525276"/>
            <a:ext cx="5513071" cy="6221788"/>
          </a:xfrm>
          <a:custGeom>
            <a:avLst/>
            <a:gdLst/>
            <a:ahLst/>
            <a:cxnLst/>
            <a:rect l="l" t="t" r="r" b="b"/>
            <a:pathLst>
              <a:path w="5513071" h="6221788">
                <a:moveTo>
                  <a:pt x="0" y="0"/>
                </a:moveTo>
                <a:lnTo>
                  <a:pt x="5513071" y="0"/>
                </a:lnTo>
                <a:lnTo>
                  <a:pt x="5513071" y="6221788"/>
                </a:lnTo>
                <a:lnTo>
                  <a:pt x="0" y="6221788"/>
                </a:lnTo>
                <a:lnTo>
                  <a:pt x="0" y="0"/>
                </a:lnTo>
                <a:close/>
              </a:path>
            </a:pathLst>
          </a:custGeom>
          <a:blipFill>
            <a:blip r:embed="rId3"/>
            <a:stretch>
              <a:fillRect r="-30576"/>
            </a:stretch>
          </a:blipFill>
        </p:spPr>
      </p:sp>
      <p:sp>
        <p:nvSpPr>
          <p:cNvPr id="4" name="Freeform 4"/>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4">
              <a:extLst>
                <a:ext uri="{96DAC541-7B7A-43D3-8B79-37D633B846F1}">
                  <asvg:svgBlip xmlns:asvg="http://schemas.microsoft.com/office/drawing/2016/SVG/main" r:embed="rId5"/>
                </a:ext>
              </a:extLst>
            </a:blip>
            <a:stretch>
              <a:fillRect r="-401084"/>
            </a:stretch>
          </a:blipFill>
        </p:spPr>
      </p:sp>
      <p:sp>
        <p:nvSpPr>
          <p:cNvPr id="5" name="Freeform 5"/>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113656" y="3173819"/>
            <a:ext cx="17459235" cy="5573245"/>
          </a:xfrm>
          <a:prstGeom prst="rect">
            <a:avLst/>
          </a:prstGeom>
        </p:spPr>
        <p:txBody>
          <a:bodyPr lIns="0" tIns="0" rIns="0" bIns="0" rtlCol="0" anchor="t">
            <a:spAutoFit/>
          </a:bodyPr>
          <a:lstStyle/>
          <a:p>
            <a:pPr marL="533405" lvl="1" indent="-266703" algn="just">
              <a:lnSpc>
                <a:spcPts val="3705"/>
              </a:lnSpc>
              <a:buFont typeface="Arial"/>
              <a:buChar char="•"/>
            </a:pPr>
            <a:r>
              <a:rPr lang="en-US" sz="2470" b="1">
                <a:solidFill>
                  <a:srgbClr val="4D2E3F"/>
                </a:solidFill>
                <a:latin typeface="TT Norms Bold"/>
                <a:ea typeface="TT Norms Bold"/>
                <a:cs typeface="TT Norms Bold"/>
                <a:sym typeface="TT Norms Bold"/>
              </a:rPr>
              <a:t>Create a Request for Quotation (RFQ)</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Initiate an RFQ based on internal needs or low inventory levels</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Send RFQs to Multiple Vendors</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Distribute the RFQ to various suppliers to receive competitive quotations</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Review and Select the Best Offer</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Evaluate the received quotations and choose the most suitable offer</a:t>
            </a:r>
          </a:p>
          <a:p>
            <a:pPr marL="533405" lvl="1" indent="-266703" algn="just">
              <a:lnSpc>
                <a:spcPts val="3705"/>
              </a:lnSpc>
              <a:buFont typeface="Arial"/>
              <a:buChar char="•"/>
            </a:pPr>
            <a:r>
              <a:rPr lang="en-US" sz="2470" b="1">
                <a:solidFill>
                  <a:srgbClr val="4D2E3F"/>
                </a:solidFill>
                <a:latin typeface="TT Norms Bold"/>
                <a:ea typeface="TT Norms Bold"/>
                <a:cs typeface="TT Norms Bold"/>
                <a:sym typeface="TT Norms Bold"/>
              </a:rPr>
              <a:t>Confirm the Purchase Order (PO):</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Approve and validate the selected offer by confirming the purchase order.</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Receive and Record the Goods.</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Receive the ordered products and log them into the system.</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Convert the Purchase to a Vendor Bill.</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Generate a vendor bill and forward it to the accounting department for payment processing.</a:t>
            </a:r>
          </a:p>
        </p:txBody>
      </p:sp>
      <p:sp>
        <p:nvSpPr>
          <p:cNvPr id="10" name="TextBox 10"/>
          <p:cNvSpPr txBox="1"/>
          <p:nvPr/>
        </p:nvSpPr>
        <p:spPr>
          <a:xfrm>
            <a:off x="369274" y="1626129"/>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PURCHASING SETTINGS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a:solidFill>
                  <a:srgbClr val="602444"/>
                </a:solidFill>
                <a:latin typeface="TT Norms Bold"/>
                <a:ea typeface="TT Norms Bold"/>
                <a:cs typeface="TT Norms Bold"/>
                <a:sym typeface="TT Norms Bold"/>
              </a:rPr>
              <a:t>CRM MODULE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538450" y="4559727"/>
            <a:ext cx="12724104" cy="2125647"/>
          </a:xfrm>
          <a:custGeom>
            <a:avLst/>
            <a:gdLst/>
            <a:ahLst/>
            <a:cxnLst/>
            <a:rect l="l" t="t" r="r" b="b"/>
            <a:pathLst>
              <a:path w="12724104" h="2125647">
                <a:moveTo>
                  <a:pt x="0" y="0"/>
                </a:moveTo>
                <a:lnTo>
                  <a:pt x="12724104" y="0"/>
                </a:lnTo>
                <a:lnTo>
                  <a:pt x="12724104" y="2125648"/>
                </a:lnTo>
                <a:lnTo>
                  <a:pt x="0" y="2125648"/>
                </a:lnTo>
                <a:lnTo>
                  <a:pt x="0" y="0"/>
                </a:lnTo>
                <a:close/>
              </a:path>
            </a:pathLst>
          </a:custGeom>
          <a:blipFill>
            <a:blip r:embed="rId9"/>
            <a:stretch>
              <a:fillRect r="-5747"/>
            </a:stretch>
          </a:blipFill>
        </p:spPr>
      </p:sp>
      <p:sp>
        <p:nvSpPr>
          <p:cNvPr id="10" name="Freeform 10"/>
          <p:cNvSpPr/>
          <p:nvPr/>
        </p:nvSpPr>
        <p:spPr>
          <a:xfrm>
            <a:off x="1538450" y="6751816"/>
            <a:ext cx="11301259" cy="3220859"/>
          </a:xfrm>
          <a:custGeom>
            <a:avLst/>
            <a:gdLst/>
            <a:ahLst/>
            <a:cxnLst/>
            <a:rect l="l" t="t" r="r" b="b"/>
            <a:pathLst>
              <a:path w="11301259" h="3220859">
                <a:moveTo>
                  <a:pt x="0" y="0"/>
                </a:moveTo>
                <a:lnTo>
                  <a:pt x="11301259" y="0"/>
                </a:lnTo>
                <a:lnTo>
                  <a:pt x="11301259" y="3220859"/>
                </a:lnTo>
                <a:lnTo>
                  <a:pt x="0" y="3220859"/>
                </a:lnTo>
                <a:lnTo>
                  <a:pt x="0" y="0"/>
                </a:lnTo>
                <a:close/>
              </a:path>
            </a:pathLst>
          </a:custGeom>
          <a:blipFill>
            <a:blip r:embed="rId10"/>
            <a:stretch>
              <a:fillRect/>
            </a:stretch>
          </a:blipFill>
        </p:spPr>
      </p:sp>
      <p:sp>
        <p:nvSpPr>
          <p:cNvPr id="11" name="TextBox 11"/>
          <p:cNvSpPr txBox="1"/>
          <p:nvPr/>
        </p:nvSpPr>
        <p:spPr>
          <a:xfrm>
            <a:off x="1028700" y="2169023"/>
            <a:ext cx="8761330"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USERS CREATION</a:t>
            </a:r>
          </a:p>
        </p:txBody>
      </p:sp>
      <p:sp>
        <p:nvSpPr>
          <p:cNvPr id="12" name="TextBox 12"/>
          <p:cNvSpPr txBox="1"/>
          <p:nvPr/>
        </p:nvSpPr>
        <p:spPr>
          <a:xfrm>
            <a:off x="1028700" y="3585954"/>
            <a:ext cx="9689112" cy="973773"/>
          </a:xfrm>
          <a:prstGeom prst="rect">
            <a:avLst/>
          </a:prstGeom>
        </p:spPr>
        <p:txBody>
          <a:bodyPr lIns="0" tIns="0" rIns="0" bIns="0" rtlCol="0" anchor="t">
            <a:spAutoFit/>
          </a:bodyPr>
          <a:lstStyle/>
          <a:p>
            <a:pPr marL="723296" lvl="1" indent="-361648" algn="l">
              <a:lnSpc>
                <a:spcPts val="3852"/>
              </a:lnSpc>
              <a:buFont typeface="Arial"/>
              <a:buChar char="•"/>
            </a:pPr>
            <a:r>
              <a:rPr lang="en-US" sz="3350" b="1">
                <a:solidFill>
                  <a:srgbClr val="23403D"/>
                </a:solidFill>
                <a:latin typeface="TT Norms Bold"/>
                <a:ea typeface="TT Norms Bold"/>
                <a:cs typeface="TT Norms Bold"/>
                <a:sym typeface="TT Norms Bold"/>
              </a:rPr>
              <a:t>After creating Database we need to create users with right permissions.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13656" y="1369476"/>
            <a:ext cx="11301259" cy="4647643"/>
          </a:xfrm>
          <a:custGeom>
            <a:avLst/>
            <a:gdLst/>
            <a:ahLst/>
            <a:cxnLst/>
            <a:rect l="l" t="t" r="r" b="b"/>
            <a:pathLst>
              <a:path w="11301259" h="4647643">
                <a:moveTo>
                  <a:pt x="0" y="0"/>
                </a:moveTo>
                <a:lnTo>
                  <a:pt x="11301259" y="0"/>
                </a:lnTo>
                <a:lnTo>
                  <a:pt x="11301259" y="4647642"/>
                </a:lnTo>
                <a:lnTo>
                  <a:pt x="0" y="4647642"/>
                </a:lnTo>
                <a:lnTo>
                  <a:pt x="0" y="0"/>
                </a:lnTo>
                <a:close/>
              </a:path>
            </a:pathLst>
          </a:custGeom>
          <a:blipFill>
            <a:blip r:embed="rId13"/>
            <a:stretch>
              <a:fillRect/>
            </a:stretch>
          </a:blipFill>
        </p:spPr>
      </p:sp>
      <p:sp>
        <p:nvSpPr>
          <p:cNvPr id="9" name="Freeform 9"/>
          <p:cNvSpPr/>
          <p:nvPr/>
        </p:nvSpPr>
        <p:spPr>
          <a:xfrm>
            <a:off x="113656" y="6017118"/>
            <a:ext cx="11301259" cy="4269882"/>
          </a:xfrm>
          <a:custGeom>
            <a:avLst/>
            <a:gdLst/>
            <a:ahLst/>
            <a:cxnLst/>
            <a:rect l="l" t="t" r="r" b="b"/>
            <a:pathLst>
              <a:path w="11301259" h="4269882">
                <a:moveTo>
                  <a:pt x="0" y="0"/>
                </a:moveTo>
                <a:lnTo>
                  <a:pt x="11301259" y="0"/>
                </a:lnTo>
                <a:lnTo>
                  <a:pt x="11301259" y="4269882"/>
                </a:lnTo>
                <a:lnTo>
                  <a:pt x="0" y="4269882"/>
                </a:lnTo>
                <a:lnTo>
                  <a:pt x="0" y="0"/>
                </a:lnTo>
                <a:close/>
              </a:path>
            </a:pathLst>
          </a:custGeom>
          <a:blipFill>
            <a:blip r:embed="rId14"/>
            <a:stretch>
              <a:fillRect t="-12817"/>
            </a:stretch>
          </a:blipFill>
        </p:spPr>
      </p:sp>
      <p:sp>
        <p:nvSpPr>
          <p:cNvPr id="10" name="TextBox 10"/>
          <p:cNvSpPr txBox="1"/>
          <p:nvPr/>
        </p:nvSpPr>
        <p:spPr>
          <a:xfrm>
            <a:off x="1555750" y="413801"/>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CRM SETTINGS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a:solidFill>
                  <a:srgbClr val="602444"/>
                </a:solidFill>
                <a:latin typeface="TT Norms Bold"/>
                <a:ea typeface="TT Norms Bold"/>
                <a:cs typeface="TT Norms Bold"/>
                <a:sym typeface="TT Norms Bold"/>
              </a:rPr>
              <a:t>SALES MODULE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380938" y="1852008"/>
            <a:ext cx="11301259" cy="3291492"/>
          </a:xfrm>
          <a:custGeom>
            <a:avLst/>
            <a:gdLst/>
            <a:ahLst/>
            <a:cxnLst/>
            <a:rect l="l" t="t" r="r" b="b"/>
            <a:pathLst>
              <a:path w="11301259" h="3291492">
                <a:moveTo>
                  <a:pt x="0" y="0"/>
                </a:moveTo>
                <a:lnTo>
                  <a:pt x="11301259" y="0"/>
                </a:lnTo>
                <a:lnTo>
                  <a:pt x="11301259" y="3291492"/>
                </a:lnTo>
                <a:lnTo>
                  <a:pt x="0" y="3291492"/>
                </a:lnTo>
                <a:lnTo>
                  <a:pt x="0" y="0"/>
                </a:lnTo>
                <a:close/>
              </a:path>
            </a:pathLst>
          </a:custGeom>
          <a:blipFill>
            <a:blip r:embed="rId13"/>
            <a:stretch>
              <a:fillRect/>
            </a:stretch>
          </a:blipFill>
        </p:spPr>
      </p:sp>
      <p:sp>
        <p:nvSpPr>
          <p:cNvPr id="9" name="Freeform 9"/>
          <p:cNvSpPr/>
          <p:nvPr/>
        </p:nvSpPr>
        <p:spPr>
          <a:xfrm>
            <a:off x="380938" y="5331113"/>
            <a:ext cx="11301259" cy="3927187"/>
          </a:xfrm>
          <a:custGeom>
            <a:avLst/>
            <a:gdLst/>
            <a:ahLst/>
            <a:cxnLst/>
            <a:rect l="l" t="t" r="r" b="b"/>
            <a:pathLst>
              <a:path w="11301259" h="3927187">
                <a:moveTo>
                  <a:pt x="0" y="0"/>
                </a:moveTo>
                <a:lnTo>
                  <a:pt x="11301259" y="0"/>
                </a:lnTo>
                <a:lnTo>
                  <a:pt x="11301259" y="3927187"/>
                </a:lnTo>
                <a:lnTo>
                  <a:pt x="0" y="3927187"/>
                </a:lnTo>
                <a:lnTo>
                  <a:pt x="0" y="0"/>
                </a:lnTo>
                <a:close/>
              </a:path>
            </a:pathLst>
          </a:custGeom>
          <a:blipFill>
            <a:blip r:embed="rId14"/>
            <a:stretch>
              <a:fillRect/>
            </a:stretch>
          </a:blipFill>
        </p:spPr>
      </p:sp>
      <p:sp>
        <p:nvSpPr>
          <p:cNvPr id="10" name="TextBox 10"/>
          <p:cNvSpPr txBox="1"/>
          <p:nvPr/>
        </p:nvSpPr>
        <p:spPr>
          <a:xfrm>
            <a:off x="1555750" y="413801"/>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SALES SETTINGS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555750" y="1823662"/>
            <a:ext cx="11301259" cy="4128836"/>
          </a:xfrm>
          <a:custGeom>
            <a:avLst/>
            <a:gdLst/>
            <a:ahLst/>
            <a:cxnLst/>
            <a:rect l="l" t="t" r="r" b="b"/>
            <a:pathLst>
              <a:path w="11301259" h="4128836">
                <a:moveTo>
                  <a:pt x="0" y="0"/>
                </a:moveTo>
                <a:lnTo>
                  <a:pt x="11301259" y="0"/>
                </a:lnTo>
                <a:lnTo>
                  <a:pt x="11301259" y="4128836"/>
                </a:lnTo>
                <a:lnTo>
                  <a:pt x="0" y="4128836"/>
                </a:lnTo>
                <a:lnTo>
                  <a:pt x="0" y="0"/>
                </a:lnTo>
                <a:close/>
              </a:path>
            </a:pathLst>
          </a:custGeom>
          <a:blipFill>
            <a:blip r:embed="rId13"/>
            <a:stretch>
              <a:fillRect b="-590"/>
            </a:stretch>
          </a:blipFill>
        </p:spPr>
      </p:sp>
      <p:sp>
        <p:nvSpPr>
          <p:cNvPr id="9" name="Freeform 9"/>
          <p:cNvSpPr/>
          <p:nvPr/>
        </p:nvSpPr>
        <p:spPr>
          <a:xfrm>
            <a:off x="1555750" y="6274913"/>
            <a:ext cx="11301259" cy="2472150"/>
          </a:xfrm>
          <a:custGeom>
            <a:avLst/>
            <a:gdLst/>
            <a:ahLst/>
            <a:cxnLst/>
            <a:rect l="l" t="t" r="r" b="b"/>
            <a:pathLst>
              <a:path w="11301259" h="2472150">
                <a:moveTo>
                  <a:pt x="0" y="0"/>
                </a:moveTo>
                <a:lnTo>
                  <a:pt x="11301259" y="0"/>
                </a:lnTo>
                <a:lnTo>
                  <a:pt x="11301259" y="2472151"/>
                </a:lnTo>
                <a:lnTo>
                  <a:pt x="0" y="2472151"/>
                </a:lnTo>
                <a:lnTo>
                  <a:pt x="0" y="0"/>
                </a:lnTo>
                <a:close/>
              </a:path>
            </a:pathLst>
          </a:custGeom>
          <a:blipFill>
            <a:blip r:embed="rId14"/>
            <a:stretch>
              <a:fillRect/>
            </a:stretch>
          </a:blipFill>
        </p:spPr>
      </p:sp>
      <p:sp>
        <p:nvSpPr>
          <p:cNvPr id="10" name="TextBox 10"/>
          <p:cNvSpPr txBox="1"/>
          <p:nvPr/>
        </p:nvSpPr>
        <p:spPr>
          <a:xfrm>
            <a:off x="1555750" y="413801"/>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SALES SETTINGS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1898650"/>
          </a:xfrm>
          <a:prstGeom prst="rect">
            <a:avLst/>
          </a:prstGeom>
        </p:spPr>
        <p:txBody>
          <a:bodyPr lIns="0" tIns="0" rIns="0" bIns="0" rtlCol="0" anchor="t">
            <a:spAutoFit/>
          </a:bodyPr>
          <a:lstStyle/>
          <a:p>
            <a:pPr marL="0" lvl="0" indent="0" algn="ctr">
              <a:lnSpc>
                <a:spcPts val="7474"/>
              </a:lnSpc>
              <a:spcBef>
                <a:spcPct val="0"/>
              </a:spcBef>
            </a:pPr>
            <a:r>
              <a:rPr lang="en-US" sz="6499" b="1">
                <a:solidFill>
                  <a:srgbClr val="602444"/>
                </a:solidFill>
                <a:latin typeface="TT Norms Bold"/>
                <a:ea typeface="TT Norms Bold"/>
                <a:cs typeface="TT Norms Bold"/>
                <a:sym typeface="TT Norms Bold"/>
              </a:rPr>
              <a:t>MANUFACTURING MODULE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555750" y="1597554"/>
            <a:ext cx="15225714" cy="8012532"/>
          </a:xfrm>
          <a:custGeom>
            <a:avLst/>
            <a:gdLst/>
            <a:ahLst/>
            <a:cxnLst/>
            <a:rect l="l" t="t" r="r" b="b"/>
            <a:pathLst>
              <a:path w="15225714" h="8012532">
                <a:moveTo>
                  <a:pt x="0" y="0"/>
                </a:moveTo>
                <a:lnTo>
                  <a:pt x="15225714" y="0"/>
                </a:lnTo>
                <a:lnTo>
                  <a:pt x="15225714" y="8012532"/>
                </a:lnTo>
                <a:lnTo>
                  <a:pt x="0" y="8012532"/>
                </a:lnTo>
                <a:lnTo>
                  <a:pt x="0" y="0"/>
                </a:lnTo>
                <a:close/>
              </a:path>
            </a:pathLst>
          </a:custGeom>
          <a:blipFill>
            <a:blip r:embed="rId13"/>
            <a:stretch>
              <a:fillRect/>
            </a:stretch>
          </a:blipFill>
        </p:spPr>
      </p:sp>
      <p:sp>
        <p:nvSpPr>
          <p:cNvPr id="9" name="TextBox 9"/>
          <p:cNvSpPr txBox="1"/>
          <p:nvPr/>
        </p:nvSpPr>
        <p:spPr>
          <a:xfrm>
            <a:off x="1555750" y="413801"/>
            <a:ext cx="12491025"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MANUFACTURING SETTINGS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555750" y="1597554"/>
            <a:ext cx="12004724" cy="7808831"/>
          </a:xfrm>
          <a:custGeom>
            <a:avLst/>
            <a:gdLst/>
            <a:ahLst/>
            <a:cxnLst/>
            <a:rect l="l" t="t" r="r" b="b"/>
            <a:pathLst>
              <a:path w="12004724" h="7808831">
                <a:moveTo>
                  <a:pt x="0" y="0"/>
                </a:moveTo>
                <a:lnTo>
                  <a:pt x="12004724" y="0"/>
                </a:lnTo>
                <a:lnTo>
                  <a:pt x="12004724" y="7808830"/>
                </a:lnTo>
                <a:lnTo>
                  <a:pt x="0" y="7808830"/>
                </a:lnTo>
                <a:lnTo>
                  <a:pt x="0" y="0"/>
                </a:lnTo>
                <a:close/>
              </a:path>
            </a:pathLst>
          </a:custGeom>
          <a:blipFill>
            <a:blip r:embed="rId13"/>
            <a:stretch>
              <a:fillRect r="-2639"/>
            </a:stretch>
          </a:blipFill>
        </p:spPr>
      </p:sp>
      <p:sp>
        <p:nvSpPr>
          <p:cNvPr id="9" name="TextBox 9"/>
          <p:cNvSpPr txBox="1"/>
          <p:nvPr/>
        </p:nvSpPr>
        <p:spPr>
          <a:xfrm>
            <a:off x="1555750" y="413801"/>
            <a:ext cx="12491025"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MANUFACTURING ORDER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267251" y="1597554"/>
            <a:ext cx="14613163" cy="7854575"/>
          </a:xfrm>
          <a:custGeom>
            <a:avLst/>
            <a:gdLst/>
            <a:ahLst/>
            <a:cxnLst/>
            <a:rect l="l" t="t" r="r" b="b"/>
            <a:pathLst>
              <a:path w="14613163" h="7854575">
                <a:moveTo>
                  <a:pt x="0" y="0"/>
                </a:moveTo>
                <a:lnTo>
                  <a:pt x="14613163" y="0"/>
                </a:lnTo>
                <a:lnTo>
                  <a:pt x="14613163" y="7854575"/>
                </a:lnTo>
                <a:lnTo>
                  <a:pt x="0" y="7854575"/>
                </a:lnTo>
                <a:lnTo>
                  <a:pt x="0" y="0"/>
                </a:lnTo>
                <a:close/>
              </a:path>
            </a:pathLst>
          </a:custGeom>
          <a:blipFill>
            <a:blip r:embed="rId13"/>
            <a:stretch>
              <a:fillRect/>
            </a:stretch>
          </a:blipFill>
        </p:spPr>
      </p:sp>
      <p:sp>
        <p:nvSpPr>
          <p:cNvPr id="9" name="TextBox 9"/>
          <p:cNvSpPr txBox="1"/>
          <p:nvPr/>
        </p:nvSpPr>
        <p:spPr>
          <a:xfrm>
            <a:off x="1555750" y="413801"/>
            <a:ext cx="12491025"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BOM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267251" y="1795409"/>
            <a:ext cx="15517429" cy="5780242"/>
          </a:xfrm>
          <a:custGeom>
            <a:avLst/>
            <a:gdLst/>
            <a:ahLst/>
            <a:cxnLst/>
            <a:rect l="l" t="t" r="r" b="b"/>
            <a:pathLst>
              <a:path w="15517429" h="5780242">
                <a:moveTo>
                  <a:pt x="0" y="0"/>
                </a:moveTo>
                <a:lnTo>
                  <a:pt x="15517429" y="0"/>
                </a:lnTo>
                <a:lnTo>
                  <a:pt x="15517429" y="5780242"/>
                </a:lnTo>
                <a:lnTo>
                  <a:pt x="0" y="5780242"/>
                </a:lnTo>
                <a:lnTo>
                  <a:pt x="0" y="0"/>
                </a:lnTo>
                <a:close/>
              </a:path>
            </a:pathLst>
          </a:custGeom>
          <a:blipFill>
            <a:blip r:embed="rId13"/>
            <a:stretch>
              <a:fillRect/>
            </a:stretch>
          </a:blipFill>
        </p:spPr>
      </p:sp>
      <p:sp>
        <p:nvSpPr>
          <p:cNvPr id="9" name="TextBox 9"/>
          <p:cNvSpPr txBox="1"/>
          <p:nvPr/>
        </p:nvSpPr>
        <p:spPr>
          <a:xfrm>
            <a:off x="1555750" y="413801"/>
            <a:ext cx="12491025"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UNBILD ORDER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555750" y="1597554"/>
            <a:ext cx="14331591" cy="6717933"/>
          </a:xfrm>
          <a:custGeom>
            <a:avLst/>
            <a:gdLst/>
            <a:ahLst/>
            <a:cxnLst/>
            <a:rect l="l" t="t" r="r" b="b"/>
            <a:pathLst>
              <a:path w="14331591" h="6717933">
                <a:moveTo>
                  <a:pt x="0" y="0"/>
                </a:moveTo>
                <a:lnTo>
                  <a:pt x="14331591" y="0"/>
                </a:lnTo>
                <a:lnTo>
                  <a:pt x="14331591" y="6717933"/>
                </a:lnTo>
                <a:lnTo>
                  <a:pt x="0" y="6717933"/>
                </a:lnTo>
                <a:lnTo>
                  <a:pt x="0" y="0"/>
                </a:lnTo>
                <a:close/>
              </a:path>
            </a:pathLst>
          </a:custGeom>
          <a:blipFill>
            <a:blip r:embed="rId13"/>
            <a:stretch>
              <a:fillRect/>
            </a:stretch>
          </a:blipFill>
        </p:spPr>
      </p:sp>
      <p:sp>
        <p:nvSpPr>
          <p:cNvPr id="9" name="TextBox 9"/>
          <p:cNvSpPr txBox="1"/>
          <p:nvPr/>
        </p:nvSpPr>
        <p:spPr>
          <a:xfrm>
            <a:off x="1555750" y="413801"/>
            <a:ext cx="12491025"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SCRAP ORDER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028700" y="4391559"/>
            <a:ext cx="11496276" cy="4866741"/>
          </a:xfrm>
          <a:custGeom>
            <a:avLst/>
            <a:gdLst/>
            <a:ahLst/>
            <a:cxnLst/>
            <a:rect l="l" t="t" r="r" b="b"/>
            <a:pathLst>
              <a:path w="11496276" h="4866741">
                <a:moveTo>
                  <a:pt x="0" y="0"/>
                </a:moveTo>
                <a:lnTo>
                  <a:pt x="11496276" y="0"/>
                </a:lnTo>
                <a:lnTo>
                  <a:pt x="11496276" y="4866741"/>
                </a:lnTo>
                <a:lnTo>
                  <a:pt x="0" y="4866741"/>
                </a:lnTo>
                <a:lnTo>
                  <a:pt x="0" y="0"/>
                </a:lnTo>
                <a:close/>
              </a:path>
            </a:pathLst>
          </a:custGeom>
          <a:blipFill>
            <a:blip r:embed="rId9"/>
            <a:stretch>
              <a:fillRect t="-862" b="-3369"/>
            </a:stretch>
          </a:blipFill>
        </p:spPr>
      </p:sp>
      <p:sp>
        <p:nvSpPr>
          <p:cNvPr id="10" name="TextBox 10"/>
          <p:cNvSpPr txBox="1"/>
          <p:nvPr/>
        </p:nvSpPr>
        <p:spPr>
          <a:xfrm>
            <a:off x="1028700" y="1582956"/>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ADD USED LANGUAGE</a:t>
            </a:r>
          </a:p>
        </p:txBody>
      </p:sp>
      <p:sp>
        <p:nvSpPr>
          <p:cNvPr id="11" name="TextBox 11"/>
          <p:cNvSpPr txBox="1"/>
          <p:nvPr/>
        </p:nvSpPr>
        <p:spPr>
          <a:xfrm>
            <a:off x="1028700" y="2798768"/>
            <a:ext cx="14759547" cy="487998"/>
          </a:xfrm>
          <a:prstGeom prst="rect">
            <a:avLst/>
          </a:prstGeom>
        </p:spPr>
        <p:txBody>
          <a:bodyPr lIns="0" tIns="0" rIns="0" bIns="0" rtlCol="0" anchor="t">
            <a:spAutoFit/>
          </a:bodyPr>
          <a:lstStyle/>
          <a:p>
            <a:pPr marL="723296" lvl="1" indent="-361648" algn="l">
              <a:lnSpc>
                <a:spcPts val="3852"/>
              </a:lnSpc>
              <a:buFont typeface="Arial"/>
              <a:buChar char="•"/>
            </a:pPr>
            <a:r>
              <a:rPr lang="en-US" sz="3350" b="1">
                <a:solidFill>
                  <a:srgbClr val="23403D"/>
                </a:solidFill>
                <a:latin typeface="TT Norms Bold"/>
                <a:ea typeface="TT Norms Bold"/>
                <a:cs typeface="TT Norms Bold"/>
                <a:sym typeface="TT Norms Bold"/>
              </a:rPr>
              <a:t>The stakeholder requested we add EN-AR languages for the system</a:t>
            </a:r>
          </a:p>
        </p:txBody>
      </p:sp>
      <p:sp>
        <p:nvSpPr>
          <p:cNvPr id="12" name="TextBox 12"/>
          <p:cNvSpPr txBox="1"/>
          <p:nvPr/>
        </p:nvSpPr>
        <p:spPr>
          <a:xfrm>
            <a:off x="1028700" y="3553466"/>
            <a:ext cx="11784089"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SETUP COMPANY DETAILS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3620750" y="-1533177"/>
            <a:ext cx="5555395" cy="2218077"/>
            <a:chOff x="0" y="0"/>
            <a:chExt cx="890604" cy="355587"/>
          </a:xfrm>
        </p:grpSpPr>
        <p:sp>
          <p:nvSpPr>
            <p:cNvPr id="4" name="Freeform 4"/>
            <p:cNvSpPr/>
            <p:nvPr/>
          </p:nvSpPr>
          <p:spPr>
            <a:xfrm>
              <a:off x="10968" y="0"/>
              <a:ext cx="868668" cy="355587"/>
            </a:xfrm>
            <a:custGeom>
              <a:avLst/>
              <a:gdLst/>
              <a:ahLst/>
              <a:cxnLst/>
              <a:rect l="l" t="t" r="r" b="b"/>
              <a:pathLst>
                <a:path w="868668" h="355587">
                  <a:moveTo>
                    <a:pt x="648564" y="0"/>
                  </a:moveTo>
                  <a:lnTo>
                    <a:pt x="16904" y="0"/>
                  </a:lnTo>
                  <a:cubicBezTo>
                    <a:pt x="11138" y="0"/>
                    <a:pt x="5808" y="3069"/>
                    <a:pt x="2914" y="8056"/>
                  </a:cubicBezTo>
                  <a:cubicBezTo>
                    <a:pt x="20" y="13043"/>
                    <a:pt x="0" y="19193"/>
                    <a:pt x="2861" y="24199"/>
                  </a:cubicBezTo>
                  <a:lnTo>
                    <a:pt x="178403" y="331388"/>
                  </a:lnTo>
                  <a:cubicBezTo>
                    <a:pt x="186955" y="346352"/>
                    <a:pt x="202869" y="355587"/>
                    <a:pt x="220104" y="355587"/>
                  </a:cubicBezTo>
                  <a:lnTo>
                    <a:pt x="851764" y="355587"/>
                  </a:lnTo>
                  <a:cubicBezTo>
                    <a:pt x="857530" y="355587"/>
                    <a:pt x="862860" y="352518"/>
                    <a:pt x="865754" y="347531"/>
                  </a:cubicBezTo>
                  <a:cubicBezTo>
                    <a:pt x="868647" y="342544"/>
                    <a:pt x="868668" y="336394"/>
                    <a:pt x="865807" y="331388"/>
                  </a:cubicBezTo>
                  <a:lnTo>
                    <a:pt x="690265" y="24199"/>
                  </a:lnTo>
                  <a:cubicBezTo>
                    <a:pt x="681713" y="9235"/>
                    <a:pt x="665799" y="0"/>
                    <a:pt x="648564" y="0"/>
                  </a:cubicBezTo>
                  <a:close/>
                </a:path>
              </a:pathLst>
            </a:custGeom>
            <a:solidFill>
              <a:srgbClr val="E48DBC"/>
            </a:solidFill>
          </p:spPr>
        </p:sp>
        <p:sp>
          <p:nvSpPr>
            <p:cNvPr id="5" name="TextBox 5"/>
            <p:cNvSpPr txBox="1"/>
            <p:nvPr/>
          </p:nvSpPr>
          <p:spPr>
            <a:xfrm>
              <a:off x="101600" y="-66675"/>
              <a:ext cx="687404" cy="422262"/>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rot="2203448">
            <a:off x="16559554" y="-485845"/>
            <a:ext cx="1860169" cy="1904610"/>
          </a:xfrm>
          <a:custGeom>
            <a:avLst/>
            <a:gdLst/>
            <a:ahLst/>
            <a:cxnLst/>
            <a:rect l="l" t="t" r="r" b="b"/>
            <a:pathLst>
              <a:path w="1860169" h="1904610">
                <a:moveTo>
                  <a:pt x="0" y="0"/>
                </a:moveTo>
                <a:lnTo>
                  <a:pt x="1860168" y="0"/>
                </a:lnTo>
                <a:lnTo>
                  <a:pt x="1860168" y="1904609"/>
                </a:lnTo>
                <a:lnTo>
                  <a:pt x="0" y="1904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7259300" y="7096804"/>
            <a:ext cx="2057400" cy="807530"/>
          </a:xfrm>
          <a:custGeom>
            <a:avLst/>
            <a:gdLst/>
            <a:ahLst/>
            <a:cxnLst/>
            <a:rect l="l" t="t" r="r" b="b"/>
            <a:pathLst>
              <a:path w="2057400" h="807530">
                <a:moveTo>
                  <a:pt x="0" y="0"/>
                </a:moveTo>
                <a:lnTo>
                  <a:pt x="2057400" y="0"/>
                </a:lnTo>
                <a:lnTo>
                  <a:pt x="2057400" y="807530"/>
                </a:lnTo>
                <a:lnTo>
                  <a:pt x="0" y="8075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792112" y="9973203"/>
            <a:ext cx="17956546" cy="2418629"/>
          </a:xfrm>
          <a:custGeom>
            <a:avLst/>
            <a:gdLst/>
            <a:ahLst/>
            <a:cxnLst/>
            <a:rect l="l" t="t" r="r" b="b"/>
            <a:pathLst>
              <a:path w="17956546" h="2418629">
                <a:moveTo>
                  <a:pt x="0" y="0"/>
                </a:moveTo>
                <a:lnTo>
                  <a:pt x="17956546" y="0"/>
                </a:lnTo>
                <a:lnTo>
                  <a:pt x="17956546" y="2418629"/>
                </a:lnTo>
                <a:lnTo>
                  <a:pt x="0" y="2418629"/>
                </a:lnTo>
                <a:lnTo>
                  <a:pt x="0" y="0"/>
                </a:lnTo>
                <a:close/>
              </a:path>
            </a:pathLst>
          </a:custGeom>
          <a:blipFill>
            <a:blip r:embed="rId7">
              <a:extLst>
                <a:ext uri="{96DAC541-7B7A-43D3-8B79-37D633B846F1}">
                  <asvg:svgBlip xmlns:asvg="http://schemas.microsoft.com/office/drawing/2016/SVG/main" r:embed="rId8"/>
                </a:ext>
              </a:extLst>
            </a:blip>
            <a:stretch>
              <a:fillRect t="-483732"/>
            </a:stretch>
          </a:blipFill>
        </p:spPr>
      </p:sp>
      <p:sp>
        <p:nvSpPr>
          <p:cNvPr id="9" name="Freeform 9"/>
          <p:cNvSpPr/>
          <p:nvPr/>
        </p:nvSpPr>
        <p:spPr>
          <a:xfrm>
            <a:off x="1765569" y="2398998"/>
            <a:ext cx="2891134" cy="2891134"/>
          </a:xfrm>
          <a:custGeom>
            <a:avLst/>
            <a:gdLst/>
            <a:ahLst/>
            <a:cxnLst/>
            <a:rect l="l" t="t" r="r" b="b"/>
            <a:pathLst>
              <a:path w="2891134" h="2891134">
                <a:moveTo>
                  <a:pt x="0" y="0"/>
                </a:moveTo>
                <a:lnTo>
                  <a:pt x="2891134" y="0"/>
                </a:lnTo>
                <a:lnTo>
                  <a:pt x="2891134" y="2891134"/>
                </a:lnTo>
                <a:lnTo>
                  <a:pt x="0" y="28911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p:nvPr/>
        </p:nvGrpSpPr>
        <p:grpSpPr>
          <a:xfrm>
            <a:off x="1765569" y="1904364"/>
            <a:ext cx="2891134" cy="28911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grpSp>
        <p:nvGrpSpPr>
          <p:cNvPr id="13" name="Group 13"/>
          <p:cNvGrpSpPr/>
          <p:nvPr/>
        </p:nvGrpSpPr>
        <p:grpSpPr>
          <a:xfrm>
            <a:off x="1905184" y="2043979"/>
            <a:ext cx="2611903" cy="261190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3361" r="-3361"/>
              </a:stretch>
            </a:blipFill>
            <a:ln w="76200" cap="sq">
              <a:solidFill>
                <a:srgbClr val="FFFFFF"/>
              </a:solidFill>
              <a:prstDash val="solid"/>
              <a:miter/>
            </a:ln>
          </p:spPr>
        </p:sp>
      </p:grpSp>
      <p:grpSp>
        <p:nvGrpSpPr>
          <p:cNvPr id="15" name="Group 15"/>
          <p:cNvGrpSpPr/>
          <p:nvPr/>
        </p:nvGrpSpPr>
        <p:grpSpPr>
          <a:xfrm>
            <a:off x="-3349299" y="-2840784"/>
            <a:ext cx="5114374" cy="4395165"/>
            <a:chOff x="0" y="0"/>
            <a:chExt cx="812800" cy="698500"/>
          </a:xfrm>
        </p:grpSpPr>
        <p:sp>
          <p:nvSpPr>
            <p:cNvPr id="16" name="Freeform 16"/>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DDC4CF"/>
            </a:solidFill>
          </p:spPr>
        </p:sp>
        <p:sp>
          <p:nvSpPr>
            <p:cNvPr id="17" name="TextBox 17"/>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8" name="Freeform 18"/>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8186161" y="-3719540"/>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Freeform 20"/>
          <p:cNvSpPr/>
          <p:nvPr/>
        </p:nvSpPr>
        <p:spPr>
          <a:xfrm>
            <a:off x="5428270" y="2398998"/>
            <a:ext cx="2891134" cy="2891134"/>
          </a:xfrm>
          <a:custGeom>
            <a:avLst/>
            <a:gdLst/>
            <a:ahLst/>
            <a:cxnLst/>
            <a:rect l="l" t="t" r="r" b="b"/>
            <a:pathLst>
              <a:path w="2891134" h="2891134">
                <a:moveTo>
                  <a:pt x="0" y="0"/>
                </a:moveTo>
                <a:lnTo>
                  <a:pt x="2891134" y="0"/>
                </a:lnTo>
                <a:lnTo>
                  <a:pt x="2891134" y="2891134"/>
                </a:lnTo>
                <a:lnTo>
                  <a:pt x="0" y="28911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1" name="Group 21"/>
          <p:cNvGrpSpPr/>
          <p:nvPr/>
        </p:nvGrpSpPr>
        <p:grpSpPr>
          <a:xfrm>
            <a:off x="5428270" y="1904364"/>
            <a:ext cx="2891134" cy="289113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grpSp>
        <p:nvGrpSpPr>
          <p:cNvPr id="24" name="Group 24"/>
          <p:cNvGrpSpPr/>
          <p:nvPr/>
        </p:nvGrpSpPr>
        <p:grpSpPr>
          <a:xfrm>
            <a:off x="5567639" y="2043979"/>
            <a:ext cx="2611903" cy="261190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6"/>
              <a:stretch>
                <a:fillRect t="-58401" b="-58401"/>
              </a:stretch>
            </a:blipFill>
            <a:ln w="76200" cap="sq">
              <a:solidFill>
                <a:srgbClr val="FFFFFF"/>
              </a:solidFill>
              <a:prstDash val="solid"/>
              <a:miter/>
            </a:ln>
          </p:spPr>
        </p:sp>
      </p:grpSp>
      <p:sp>
        <p:nvSpPr>
          <p:cNvPr id="26" name="Freeform 26"/>
          <p:cNvSpPr/>
          <p:nvPr/>
        </p:nvSpPr>
        <p:spPr>
          <a:xfrm>
            <a:off x="9335151" y="2538614"/>
            <a:ext cx="2891134" cy="2891134"/>
          </a:xfrm>
          <a:custGeom>
            <a:avLst/>
            <a:gdLst/>
            <a:ahLst/>
            <a:cxnLst/>
            <a:rect l="l" t="t" r="r" b="b"/>
            <a:pathLst>
              <a:path w="2891134" h="2891134">
                <a:moveTo>
                  <a:pt x="0" y="0"/>
                </a:moveTo>
                <a:lnTo>
                  <a:pt x="2891134" y="0"/>
                </a:lnTo>
                <a:lnTo>
                  <a:pt x="2891134" y="2891134"/>
                </a:lnTo>
                <a:lnTo>
                  <a:pt x="0" y="28911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7" name="Group 27"/>
          <p:cNvGrpSpPr/>
          <p:nvPr/>
        </p:nvGrpSpPr>
        <p:grpSpPr>
          <a:xfrm>
            <a:off x="9335151" y="2043979"/>
            <a:ext cx="2891134" cy="289113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29" name="TextBox 29"/>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grpSp>
        <p:nvGrpSpPr>
          <p:cNvPr id="30" name="Group 30"/>
          <p:cNvGrpSpPr/>
          <p:nvPr/>
        </p:nvGrpSpPr>
        <p:grpSpPr>
          <a:xfrm>
            <a:off x="9474767" y="2183595"/>
            <a:ext cx="2611903" cy="261190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7"/>
              <a:stretch>
                <a:fillRect t="-6533" b="-64407"/>
              </a:stretch>
            </a:blipFill>
            <a:ln w="76200" cap="sq">
              <a:solidFill>
                <a:srgbClr val="FFFFFF"/>
              </a:solidFill>
              <a:prstDash val="solid"/>
              <a:miter/>
            </a:ln>
          </p:spPr>
        </p:sp>
      </p:grpSp>
      <p:sp>
        <p:nvSpPr>
          <p:cNvPr id="32" name="Freeform 32"/>
          <p:cNvSpPr/>
          <p:nvPr/>
        </p:nvSpPr>
        <p:spPr>
          <a:xfrm>
            <a:off x="13141179" y="2574695"/>
            <a:ext cx="2891134" cy="2891134"/>
          </a:xfrm>
          <a:custGeom>
            <a:avLst/>
            <a:gdLst/>
            <a:ahLst/>
            <a:cxnLst/>
            <a:rect l="l" t="t" r="r" b="b"/>
            <a:pathLst>
              <a:path w="2891134" h="2891134">
                <a:moveTo>
                  <a:pt x="0" y="0"/>
                </a:moveTo>
                <a:lnTo>
                  <a:pt x="2891134" y="0"/>
                </a:lnTo>
                <a:lnTo>
                  <a:pt x="2891134" y="2891134"/>
                </a:lnTo>
                <a:lnTo>
                  <a:pt x="0" y="28911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3" name="Group 33"/>
          <p:cNvGrpSpPr/>
          <p:nvPr/>
        </p:nvGrpSpPr>
        <p:grpSpPr>
          <a:xfrm>
            <a:off x="13141179" y="2080060"/>
            <a:ext cx="2891134" cy="289113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35" name="TextBox 35"/>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grpSp>
        <p:nvGrpSpPr>
          <p:cNvPr id="36" name="Group 36"/>
          <p:cNvGrpSpPr/>
          <p:nvPr/>
        </p:nvGrpSpPr>
        <p:grpSpPr>
          <a:xfrm>
            <a:off x="13280795" y="2219676"/>
            <a:ext cx="2611903" cy="261190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8"/>
              <a:stretch>
                <a:fillRect t="-8061" b="-28593"/>
              </a:stretch>
            </a:blipFill>
            <a:ln w="76200" cap="sq">
              <a:solidFill>
                <a:srgbClr val="FFFFFF"/>
              </a:solidFill>
              <a:prstDash val="solid"/>
              <a:miter/>
            </a:ln>
          </p:spPr>
        </p:sp>
      </p:grpSp>
      <p:sp>
        <p:nvSpPr>
          <p:cNvPr id="38" name="Freeform 38"/>
          <p:cNvSpPr/>
          <p:nvPr/>
        </p:nvSpPr>
        <p:spPr>
          <a:xfrm>
            <a:off x="5428270" y="6545548"/>
            <a:ext cx="2891134" cy="2891134"/>
          </a:xfrm>
          <a:custGeom>
            <a:avLst/>
            <a:gdLst/>
            <a:ahLst/>
            <a:cxnLst/>
            <a:rect l="l" t="t" r="r" b="b"/>
            <a:pathLst>
              <a:path w="2891134" h="2891134">
                <a:moveTo>
                  <a:pt x="0" y="0"/>
                </a:moveTo>
                <a:lnTo>
                  <a:pt x="2891134" y="0"/>
                </a:lnTo>
                <a:lnTo>
                  <a:pt x="2891134" y="2891134"/>
                </a:lnTo>
                <a:lnTo>
                  <a:pt x="0" y="28911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9" name="Group 39"/>
          <p:cNvGrpSpPr/>
          <p:nvPr/>
        </p:nvGrpSpPr>
        <p:grpSpPr>
          <a:xfrm>
            <a:off x="5428270" y="6050914"/>
            <a:ext cx="2891134" cy="289113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41" name="TextBox 41"/>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sp>
        <p:nvSpPr>
          <p:cNvPr id="42" name="Freeform 42"/>
          <p:cNvSpPr/>
          <p:nvPr/>
        </p:nvSpPr>
        <p:spPr>
          <a:xfrm>
            <a:off x="5632823" y="6259801"/>
            <a:ext cx="2481535" cy="2481535"/>
          </a:xfrm>
          <a:custGeom>
            <a:avLst/>
            <a:gdLst/>
            <a:ahLst/>
            <a:cxnLst/>
            <a:rect l="l" t="t" r="r" b="b"/>
            <a:pathLst>
              <a:path w="2481535" h="2481535">
                <a:moveTo>
                  <a:pt x="0" y="0"/>
                </a:moveTo>
                <a:lnTo>
                  <a:pt x="2481535" y="0"/>
                </a:lnTo>
                <a:lnTo>
                  <a:pt x="2481535" y="2481535"/>
                </a:lnTo>
                <a:lnTo>
                  <a:pt x="0" y="248153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43" name="Group 43"/>
          <p:cNvGrpSpPr/>
          <p:nvPr/>
        </p:nvGrpSpPr>
        <p:grpSpPr>
          <a:xfrm>
            <a:off x="9475261" y="5952404"/>
            <a:ext cx="2891134" cy="2891134"/>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45" name="TextBox 45"/>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sp>
        <p:nvSpPr>
          <p:cNvPr id="46" name="Freeform 46"/>
          <p:cNvSpPr/>
          <p:nvPr/>
        </p:nvSpPr>
        <p:spPr>
          <a:xfrm>
            <a:off x="10062487" y="6312275"/>
            <a:ext cx="1716682" cy="2171392"/>
          </a:xfrm>
          <a:custGeom>
            <a:avLst/>
            <a:gdLst/>
            <a:ahLst/>
            <a:cxnLst/>
            <a:rect l="l" t="t" r="r" b="b"/>
            <a:pathLst>
              <a:path w="1716682" h="2171392">
                <a:moveTo>
                  <a:pt x="0" y="0"/>
                </a:moveTo>
                <a:lnTo>
                  <a:pt x="1716682" y="0"/>
                </a:lnTo>
                <a:lnTo>
                  <a:pt x="1716682" y="2171392"/>
                </a:lnTo>
                <a:lnTo>
                  <a:pt x="0" y="217139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7" name="TextBox 47"/>
          <p:cNvSpPr txBox="1"/>
          <p:nvPr/>
        </p:nvSpPr>
        <p:spPr>
          <a:xfrm>
            <a:off x="3111500" y="623860"/>
            <a:ext cx="12065000" cy="1000125"/>
          </a:xfrm>
          <a:prstGeom prst="rect">
            <a:avLst/>
          </a:prstGeom>
        </p:spPr>
        <p:txBody>
          <a:bodyPr lIns="0" tIns="0" rIns="0" bIns="0" rtlCol="0" anchor="t">
            <a:spAutoFit/>
          </a:bodyPr>
          <a:lstStyle/>
          <a:p>
            <a:pPr algn="ctr">
              <a:lnSpc>
                <a:spcPts val="7800"/>
              </a:lnSpc>
            </a:pPr>
            <a:r>
              <a:rPr lang="en-US" sz="6500" b="1">
                <a:solidFill>
                  <a:srgbClr val="23403D"/>
                </a:solidFill>
                <a:latin typeface="TT Norms Bold"/>
                <a:ea typeface="TT Norms Bold"/>
                <a:cs typeface="TT Norms Bold"/>
                <a:sym typeface="TT Norms Bold"/>
              </a:rPr>
              <a:t>TEAM MEMBERS</a:t>
            </a:r>
          </a:p>
        </p:txBody>
      </p:sp>
      <p:sp>
        <p:nvSpPr>
          <p:cNvPr id="48" name="TextBox 48"/>
          <p:cNvSpPr txBox="1"/>
          <p:nvPr/>
        </p:nvSpPr>
        <p:spPr>
          <a:xfrm>
            <a:off x="1765075" y="5117464"/>
            <a:ext cx="2891628" cy="93345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MAHMOUD ELDEEB</a:t>
            </a:r>
          </a:p>
        </p:txBody>
      </p:sp>
      <p:sp>
        <p:nvSpPr>
          <p:cNvPr id="49" name="TextBox 49"/>
          <p:cNvSpPr txBox="1"/>
          <p:nvPr/>
        </p:nvSpPr>
        <p:spPr>
          <a:xfrm>
            <a:off x="5427776" y="5117464"/>
            <a:ext cx="2891628" cy="93345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MAHMOUD NEGM</a:t>
            </a:r>
          </a:p>
        </p:txBody>
      </p:sp>
      <p:sp>
        <p:nvSpPr>
          <p:cNvPr id="50" name="TextBox 50"/>
          <p:cNvSpPr txBox="1"/>
          <p:nvPr/>
        </p:nvSpPr>
        <p:spPr>
          <a:xfrm>
            <a:off x="9334658" y="5257079"/>
            <a:ext cx="2891628" cy="45720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ROMANY MOFED</a:t>
            </a:r>
          </a:p>
        </p:txBody>
      </p:sp>
      <p:sp>
        <p:nvSpPr>
          <p:cNvPr id="51" name="TextBox 51"/>
          <p:cNvSpPr txBox="1"/>
          <p:nvPr/>
        </p:nvSpPr>
        <p:spPr>
          <a:xfrm>
            <a:off x="13140685" y="5293160"/>
            <a:ext cx="2891628" cy="93345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HOSSAM MOHAMED</a:t>
            </a:r>
          </a:p>
        </p:txBody>
      </p:sp>
      <p:sp>
        <p:nvSpPr>
          <p:cNvPr id="52" name="TextBox 52"/>
          <p:cNvSpPr txBox="1"/>
          <p:nvPr/>
        </p:nvSpPr>
        <p:spPr>
          <a:xfrm>
            <a:off x="5427283" y="9039753"/>
            <a:ext cx="2891628" cy="93345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HASSAN ELDAMATY</a:t>
            </a:r>
          </a:p>
        </p:txBody>
      </p:sp>
      <p:sp>
        <p:nvSpPr>
          <p:cNvPr id="53" name="TextBox 53"/>
          <p:cNvSpPr txBox="1"/>
          <p:nvPr/>
        </p:nvSpPr>
        <p:spPr>
          <a:xfrm>
            <a:off x="9474767" y="8877828"/>
            <a:ext cx="2891628" cy="93345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EMAN</a:t>
            </a:r>
          </a:p>
          <a:p>
            <a:pPr algn="ctr">
              <a:lnSpc>
                <a:spcPts val="3750"/>
              </a:lnSpc>
            </a:pPr>
            <a:r>
              <a:rPr lang="en-US" sz="2500" b="1">
                <a:solidFill>
                  <a:srgbClr val="23403D"/>
                </a:solidFill>
                <a:latin typeface="TT Norms Bold"/>
                <a:ea typeface="TT Norms Bold"/>
                <a:cs typeface="TT Norms Bold"/>
                <a:sym typeface="TT Norms Bold"/>
              </a:rPr>
              <a:t>MOSTAFA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028700" y="2976781"/>
            <a:ext cx="11301259" cy="2556910"/>
          </a:xfrm>
          <a:custGeom>
            <a:avLst/>
            <a:gdLst/>
            <a:ahLst/>
            <a:cxnLst/>
            <a:rect l="l" t="t" r="r" b="b"/>
            <a:pathLst>
              <a:path w="11301259" h="2556910">
                <a:moveTo>
                  <a:pt x="0" y="0"/>
                </a:moveTo>
                <a:lnTo>
                  <a:pt x="11301259" y="0"/>
                </a:lnTo>
                <a:lnTo>
                  <a:pt x="11301259" y="2556910"/>
                </a:lnTo>
                <a:lnTo>
                  <a:pt x="0" y="2556910"/>
                </a:lnTo>
                <a:lnTo>
                  <a:pt x="0" y="0"/>
                </a:lnTo>
                <a:close/>
              </a:path>
            </a:pathLst>
          </a:custGeom>
          <a:blipFill>
            <a:blip r:embed="rId9"/>
            <a:stretch>
              <a:fillRect/>
            </a:stretch>
          </a:blipFill>
        </p:spPr>
      </p:sp>
      <p:sp>
        <p:nvSpPr>
          <p:cNvPr id="10" name="Freeform 10"/>
          <p:cNvSpPr/>
          <p:nvPr/>
        </p:nvSpPr>
        <p:spPr>
          <a:xfrm>
            <a:off x="1028700" y="6747778"/>
            <a:ext cx="10879123" cy="3184528"/>
          </a:xfrm>
          <a:custGeom>
            <a:avLst/>
            <a:gdLst/>
            <a:ahLst/>
            <a:cxnLst/>
            <a:rect l="l" t="t" r="r" b="b"/>
            <a:pathLst>
              <a:path w="10879123" h="3184528">
                <a:moveTo>
                  <a:pt x="0" y="0"/>
                </a:moveTo>
                <a:lnTo>
                  <a:pt x="10879123" y="0"/>
                </a:lnTo>
                <a:lnTo>
                  <a:pt x="10879123" y="3184528"/>
                </a:lnTo>
                <a:lnTo>
                  <a:pt x="0" y="3184528"/>
                </a:lnTo>
                <a:lnTo>
                  <a:pt x="0" y="0"/>
                </a:lnTo>
                <a:close/>
              </a:path>
            </a:pathLst>
          </a:custGeom>
          <a:blipFill>
            <a:blip r:embed="rId10"/>
            <a:stretch>
              <a:fillRect/>
            </a:stretch>
          </a:blipFill>
        </p:spPr>
      </p:sp>
      <p:sp>
        <p:nvSpPr>
          <p:cNvPr id="11" name="TextBox 11"/>
          <p:cNvSpPr txBox="1"/>
          <p:nvPr/>
        </p:nvSpPr>
        <p:spPr>
          <a:xfrm>
            <a:off x="1028700" y="1582956"/>
            <a:ext cx="1146718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APPLY UNITS OF MEASURE</a:t>
            </a:r>
          </a:p>
        </p:txBody>
      </p:sp>
      <p:sp>
        <p:nvSpPr>
          <p:cNvPr id="12" name="TextBox 12"/>
          <p:cNvSpPr txBox="1"/>
          <p:nvPr/>
        </p:nvSpPr>
        <p:spPr>
          <a:xfrm>
            <a:off x="1028700" y="5792103"/>
            <a:ext cx="1146718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EMAIL SETTINGS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dirty="0">
                <a:solidFill>
                  <a:srgbClr val="602444"/>
                </a:solidFill>
                <a:latin typeface="TT Norms Bold"/>
                <a:ea typeface="TT Norms Bold"/>
                <a:cs typeface="TT Norms Bold"/>
                <a:sym typeface="TT Norms Bold"/>
              </a:rPr>
              <a:t>ACCOUNTING MODULE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TextBox 9"/>
          <p:cNvSpPr txBox="1"/>
          <p:nvPr/>
        </p:nvSpPr>
        <p:spPr>
          <a:xfrm>
            <a:off x="1045866" y="1554380"/>
            <a:ext cx="16165037" cy="971356"/>
          </a:xfrm>
          <a:prstGeom prst="rect">
            <a:avLst/>
          </a:prstGeom>
        </p:spPr>
        <p:txBody>
          <a:bodyPr wrap="square" lIns="0" tIns="0" rIns="0" bIns="0" rtlCol="0" anchor="t">
            <a:spAutoFit/>
          </a:bodyPr>
          <a:lstStyle/>
          <a:p>
            <a:pPr>
              <a:lnSpc>
                <a:spcPts val="7474"/>
              </a:lnSpc>
              <a:spcBef>
                <a:spcPct val="0"/>
              </a:spcBef>
            </a:pPr>
            <a:r>
              <a:rPr lang="en-US" sz="6499" b="1" dirty="0">
                <a:solidFill>
                  <a:srgbClr val="602444"/>
                </a:solidFill>
                <a:latin typeface="TT Norms Bold"/>
              </a:rPr>
              <a:t>Essential Information</a:t>
            </a:r>
            <a:endParaRPr lang="en-US" sz="6499" b="1" dirty="0">
              <a:solidFill>
                <a:srgbClr val="602444"/>
              </a:solidFill>
              <a:latin typeface="TT Norms Bold"/>
              <a:sym typeface="TT Norms Bold"/>
            </a:endParaRPr>
          </a:p>
        </p:txBody>
      </p:sp>
      <p:graphicFrame>
        <p:nvGraphicFramePr>
          <p:cNvPr id="10" name="Content Placeholder 4">
            <a:extLst>
              <a:ext uri="{FF2B5EF4-FFF2-40B4-BE49-F238E27FC236}">
                <a16:creationId xmlns:a16="http://schemas.microsoft.com/office/drawing/2014/main" id="{DD37A746-18B2-4BFF-89F2-DF770C1466AA}"/>
              </a:ext>
            </a:extLst>
          </p:cNvPr>
          <p:cNvGraphicFramePr>
            <a:graphicFrameLocks/>
          </p:cNvGraphicFramePr>
          <p:nvPr>
            <p:extLst>
              <p:ext uri="{D42A27DB-BD31-4B8C-83A1-F6EECF244321}">
                <p14:modId xmlns:p14="http://schemas.microsoft.com/office/powerpoint/2010/main" val="1618626977"/>
              </p:ext>
            </p:extLst>
          </p:nvPr>
        </p:nvGraphicFramePr>
        <p:xfrm>
          <a:off x="1077096" y="3286948"/>
          <a:ext cx="15153504" cy="5438017"/>
        </p:xfrm>
        <a:graphic>
          <a:graphicData uri="http://schemas.openxmlformats.org/drawingml/2006/table">
            <a:tbl>
              <a:tblPr firstRow="1" bandRow="1">
                <a:tableStyleId>{5940675A-B579-460E-94D1-54222C63F5DA}</a:tableStyleId>
              </a:tblPr>
              <a:tblGrid>
                <a:gridCol w="6314304">
                  <a:extLst>
                    <a:ext uri="{9D8B030D-6E8A-4147-A177-3AD203B41FA5}">
                      <a16:colId xmlns:a16="http://schemas.microsoft.com/office/drawing/2014/main" val="20000"/>
                    </a:ext>
                  </a:extLst>
                </a:gridCol>
                <a:gridCol w="8839200">
                  <a:extLst>
                    <a:ext uri="{9D8B030D-6E8A-4147-A177-3AD203B41FA5}">
                      <a16:colId xmlns:a16="http://schemas.microsoft.com/office/drawing/2014/main" val="20001"/>
                    </a:ext>
                  </a:extLst>
                </a:gridCol>
              </a:tblGrid>
              <a:tr h="623195">
                <a:tc>
                  <a:txBody>
                    <a:bodyPr/>
                    <a:lstStyle/>
                    <a:p>
                      <a:pPr algn="ctr"/>
                      <a:r>
                        <a:rPr lang="en-US" sz="2800" b="1" dirty="0">
                          <a:cs typeface="+mj-cs"/>
                        </a:rPr>
                        <a:t>Country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sz="2800" b="1" dirty="0">
                          <a:cs typeface="+mj-cs"/>
                        </a:rPr>
                        <a:t>Egypt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623195">
                <a:tc>
                  <a:txBody>
                    <a:bodyPr/>
                    <a:lstStyle/>
                    <a:p>
                      <a:pPr algn="ctr"/>
                      <a:r>
                        <a:rPr lang="en-US" sz="2800" b="1" kern="1200" dirty="0">
                          <a:solidFill>
                            <a:schemeClr val="tx1"/>
                          </a:solidFill>
                          <a:effectLst/>
                          <a:latin typeface="+mn-lt"/>
                          <a:ea typeface="+mn-ea"/>
                          <a:cs typeface="+mj-cs"/>
                        </a:rPr>
                        <a:t> Taxes Used</a:t>
                      </a:r>
                      <a:endParaRPr lang="en-US" sz="2800" dirty="0">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ar-EG" sz="2800" b="1" kern="1200" dirty="0">
                          <a:solidFill>
                            <a:schemeClr val="tx1"/>
                          </a:solidFill>
                          <a:effectLst/>
                          <a:latin typeface="+mn-lt"/>
                          <a:ea typeface="+mn-ea"/>
                          <a:cs typeface="+mj-cs"/>
                        </a:rPr>
                        <a:t>14 %</a:t>
                      </a:r>
                      <a:r>
                        <a:rPr lang="en-US" sz="2800" b="1" kern="1200" dirty="0">
                          <a:solidFill>
                            <a:schemeClr val="tx1"/>
                          </a:solidFill>
                          <a:effectLst/>
                          <a:latin typeface="+mn-lt"/>
                          <a:ea typeface="+mn-ea"/>
                          <a:cs typeface="+mj-cs"/>
                        </a:rPr>
                        <a:t> (sales and purchase )</a:t>
                      </a:r>
                      <a:endParaRPr lang="en-US" sz="2800" dirty="0">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623195">
                <a:tc>
                  <a:txBody>
                    <a:bodyPr/>
                    <a:lstStyle/>
                    <a:p>
                      <a:pPr algn="ctr"/>
                      <a:r>
                        <a:rPr lang="en-US" sz="2800" b="1" kern="1200" dirty="0">
                          <a:solidFill>
                            <a:schemeClr val="tx1"/>
                          </a:solidFill>
                          <a:effectLst/>
                          <a:latin typeface="+mn-lt"/>
                          <a:ea typeface="+mn-ea"/>
                          <a:cs typeface="+mj-cs"/>
                        </a:rPr>
                        <a:t>Stock Valuation</a:t>
                      </a:r>
                      <a:endParaRPr lang="en-US" sz="2800" dirty="0">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sz="2800" b="1" kern="1200" dirty="0">
                          <a:solidFill>
                            <a:schemeClr val="tx1"/>
                          </a:solidFill>
                          <a:effectLst/>
                          <a:latin typeface="+mn-lt"/>
                          <a:ea typeface="+mn-ea"/>
                          <a:cs typeface="+mj-cs"/>
                        </a:rPr>
                        <a:t>Automatic Accounting</a:t>
                      </a:r>
                      <a:endParaRPr lang="en-US" sz="2800" dirty="0">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1075652">
                <a:tc>
                  <a:txBody>
                    <a:bodyPr/>
                    <a:lstStyle/>
                    <a:p>
                      <a:pPr algn="ctr"/>
                      <a:r>
                        <a:rPr lang="en-US" sz="2800" b="1" dirty="0">
                          <a:cs typeface="+mj-cs"/>
                        </a:rPr>
                        <a:t>Inventory Costing Method</a:t>
                      </a:r>
                    </a:p>
                    <a:p>
                      <a:pPr algn="ctr"/>
                      <a:endParaRPr lang="en-US" sz="2800" dirty="0">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sz="2800" b="1" kern="1200" dirty="0">
                          <a:solidFill>
                            <a:schemeClr val="tx1"/>
                          </a:solidFill>
                          <a:effectLst/>
                          <a:latin typeface="+mn-lt"/>
                          <a:ea typeface="+mn-ea"/>
                          <a:cs typeface="+mj-cs"/>
                        </a:rPr>
                        <a:t>FIFO</a:t>
                      </a:r>
                      <a:endParaRPr lang="en-US" sz="2800" dirty="0">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623195">
                <a:tc>
                  <a:txBody>
                    <a:bodyPr/>
                    <a:lstStyle/>
                    <a:p>
                      <a:pPr algn="ctr"/>
                      <a:r>
                        <a:rPr lang="en-US" sz="2800" b="1" kern="1200" dirty="0">
                          <a:solidFill>
                            <a:schemeClr val="tx1"/>
                          </a:solidFill>
                          <a:effectLst/>
                          <a:latin typeface="+mn-lt"/>
                          <a:ea typeface="+mn-ea"/>
                          <a:cs typeface="+mj-cs"/>
                        </a:rPr>
                        <a:t>Accounting Method</a:t>
                      </a:r>
                      <a:endParaRPr lang="en-US" sz="2800" dirty="0">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sz="2800" b="1" kern="1200" dirty="0">
                          <a:solidFill>
                            <a:schemeClr val="tx1"/>
                          </a:solidFill>
                          <a:effectLst/>
                          <a:latin typeface="+mn-lt"/>
                          <a:ea typeface="+mn-ea"/>
                          <a:cs typeface="+mj-cs"/>
                        </a:rPr>
                        <a:t>Anglo-Saxon Accounting</a:t>
                      </a:r>
                      <a:endParaRPr lang="en-US" sz="2800" dirty="0">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r h="623195">
                <a:tc>
                  <a:txBody>
                    <a:bodyPr/>
                    <a:lstStyle/>
                    <a:p>
                      <a:pPr algn="ctr"/>
                      <a:r>
                        <a:rPr lang="en-US" sz="2800" b="1" dirty="0">
                          <a:cs typeface="+mj-cs"/>
                        </a:rPr>
                        <a:t>Currencies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sz="2800" b="1" kern="1200" dirty="0">
                          <a:solidFill>
                            <a:schemeClr val="tx1"/>
                          </a:solidFill>
                          <a:effectLst/>
                          <a:latin typeface="+mn-lt"/>
                          <a:ea typeface="+mn-ea"/>
                          <a:cs typeface="+mj-cs"/>
                        </a:rPr>
                        <a:t>Multi-currencies</a:t>
                      </a:r>
                      <a:endParaRPr lang="en-US" sz="2800" dirty="0">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5"/>
                  </a:ext>
                </a:extLst>
              </a:tr>
              <a:tr h="623195">
                <a:tc>
                  <a:txBody>
                    <a:bodyPr/>
                    <a:lstStyle/>
                    <a:p>
                      <a:pPr algn="ctr"/>
                      <a:r>
                        <a:rPr lang="en-US" sz="2800" b="1" kern="1200" dirty="0">
                          <a:solidFill>
                            <a:schemeClr val="tx1"/>
                          </a:solidFill>
                          <a:effectLst/>
                          <a:latin typeface="+mn-lt"/>
                          <a:ea typeface="+mn-ea"/>
                          <a:cs typeface="+mj-cs"/>
                        </a:rPr>
                        <a:t>Charts of Accounts</a:t>
                      </a:r>
                      <a:endParaRPr lang="en-US" sz="2800" dirty="0">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sz="2800" b="1" dirty="0">
                          <a:cs typeface="+mj-cs"/>
                        </a:rPr>
                        <a:t>Assets , Liabilities, </a:t>
                      </a:r>
                      <a:r>
                        <a:rPr lang="en-US" sz="2800" b="1" dirty="0" err="1">
                          <a:cs typeface="+mj-cs"/>
                        </a:rPr>
                        <a:t>Expenses.Revenues</a:t>
                      </a:r>
                      <a:endParaRPr lang="en-US" sz="2800" b="1" dirty="0">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6"/>
                  </a:ext>
                </a:extLst>
              </a:tr>
              <a:tr h="623195">
                <a:tc gridSpan="2">
                  <a:txBody>
                    <a:bodyPr/>
                    <a:lstStyle/>
                    <a:p>
                      <a:pPr algn="l"/>
                      <a:r>
                        <a:rPr lang="en-US" sz="2800" b="1" dirty="0"/>
                        <a:t>Opening Balance &amp; Cost centers &amp;payment Terms &amp; </a:t>
                      </a:r>
                      <a:r>
                        <a:rPr lang="en-US" sz="2800" b="1" kern="1200" dirty="0">
                          <a:solidFill>
                            <a:schemeClr val="tx1"/>
                          </a:solidFill>
                          <a:effectLst/>
                          <a:latin typeface="+mn-lt"/>
                          <a:ea typeface="+mn-ea"/>
                          <a:cs typeface="+mn-cs"/>
                        </a:rPr>
                        <a:t>Follow-up Levels</a:t>
                      </a:r>
                      <a:endParaRPr lang="en-US" sz="2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0007"/>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TotalTime>
  <Words>701</Words>
  <Application>Microsoft Office PowerPoint</Application>
  <PresentationFormat>Custom</PresentationFormat>
  <Paragraphs>147</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TT Norms Bold</vt:lpstr>
      <vt:lpstr>Wingdings</vt:lpstr>
      <vt:lpstr>Calibri</vt:lpstr>
      <vt:lpstr>Simplified Arabic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Charts  of Accounts</vt:lpstr>
      <vt:lpstr>PowerPoint Presentation</vt:lpstr>
      <vt:lpstr> Account Groups/ Main Accounts</vt:lpstr>
      <vt:lpstr>Opening Balances Inventory </vt:lpstr>
      <vt:lpstr>Creating Product Category</vt:lpstr>
      <vt:lpstr>Upload Products by Excel Sheet  </vt:lpstr>
      <vt:lpstr>Upload Product Counted Quantity  form physical Inventory by Excel sheet then apply All </vt:lpstr>
      <vt:lpstr>PowerPoint Presentation</vt:lpstr>
      <vt:lpstr>Upload Fixed Assets by Excel sheet </vt:lpstr>
      <vt:lpstr>Creating Journal Entries</vt:lpstr>
      <vt:lpstr>Upload Other Accounts</vt:lpstr>
      <vt:lpstr>Analytic Accounting /Cost Centers</vt:lpstr>
      <vt:lpstr>Creating Analytic Accounts</vt:lpstr>
      <vt:lpstr>PowerPoint Presentation</vt:lpstr>
      <vt:lpstr>Customer Invoice with payment</vt:lpstr>
      <vt:lpstr>Follow-up Levels </vt:lpstr>
      <vt:lpstr>Customer Invoices with Foreign Currency (SR)</vt:lpstr>
      <vt:lpstr>Reporting</vt:lpstr>
      <vt:lpstr>Partner Ledger  Example for Customer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Modern Business Proposal Presentation</dc:title>
  <dc:creator>Admin</dc:creator>
  <cp:lastModifiedBy>Hossam Mohamed</cp:lastModifiedBy>
  <cp:revision>8</cp:revision>
  <dcterms:created xsi:type="dcterms:W3CDTF">2006-08-16T00:00:00Z</dcterms:created>
  <dcterms:modified xsi:type="dcterms:W3CDTF">2025-04-28T14:55:19Z</dcterms:modified>
  <dc:identifier>DAGl06b2GpE</dc:identifier>
</cp:coreProperties>
</file>